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media/image45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60" r:id="rId5"/>
    <p:sldId id="264" r:id="rId6"/>
    <p:sldId id="259" r:id="rId7"/>
    <p:sldId id="263" r:id="rId8"/>
    <p:sldId id="265" r:id="rId9"/>
    <p:sldId id="266" r:id="rId10"/>
    <p:sldId id="267" r:id="rId11"/>
    <p:sldId id="261" r:id="rId12"/>
    <p:sldId id="268" r:id="rId13"/>
    <p:sldId id="271" r:id="rId14"/>
    <p:sldId id="269" r:id="rId15"/>
    <p:sldId id="270" r:id="rId16"/>
    <p:sldId id="272" r:id="rId17"/>
    <p:sldId id="273" r:id="rId18"/>
    <p:sldId id="275" r:id="rId19"/>
    <p:sldId id="277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9"/>
    <p:restoredTop sz="94674"/>
  </p:normalViewPr>
  <p:slideViewPr>
    <p:cSldViewPr snapToGrid="0" snapToObjects="1">
      <p:cViewPr varScale="1">
        <p:scale>
          <a:sx n="90" d="100"/>
          <a:sy n="90" d="100"/>
        </p:scale>
        <p:origin x="216" y="9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56BAFE-ABB3-534F-9D75-5D946945A944}" type="datetimeFigureOut">
              <a:rPr lang="en-US" smtClean="0"/>
              <a:t>11/15/17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2D6E45-2204-A949-8FD5-F5944CB493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158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Upfront, at the beginning of the exploration, otherwise is costly</a:t>
            </a:r>
            <a:r>
              <a:rPr lang="en-US" baseline="0" dirty="0" smtClean="0"/>
              <a:t> to do it at the end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2D6E45-2204-A949-8FD5-F5944CB493C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9010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D5F89-ECFA-ED4B-AEFF-131F4D8AEAB2}" type="datetimeFigureOut">
              <a:rPr lang="en-US" smtClean="0"/>
              <a:t>11/15/17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0F011-57E1-914B-AB42-95AA098AB7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109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D5F89-ECFA-ED4B-AEFF-131F4D8AEAB2}" type="datetimeFigureOut">
              <a:rPr lang="en-US" smtClean="0"/>
              <a:t>11/15/17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0F011-57E1-914B-AB42-95AA098AB7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7965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D5F89-ECFA-ED4B-AEFF-131F4D8AEAB2}" type="datetimeFigureOut">
              <a:rPr lang="en-US" smtClean="0"/>
              <a:t>11/15/17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0F011-57E1-914B-AB42-95AA098AB7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463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D5F89-ECFA-ED4B-AEFF-131F4D8AEAB2}" type="datetimeFigureOut">
              <a:rPr lang="en-US" smtClean="0"/>
              <a:t>11/15/17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0F011-57E1-914B-AB42-95AA098AB7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743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D5F89-ECFA-ED4B-AEFF-131F4D8AEAB2}" type="datetimeFigureOut">
              <a:rPr lang="en-US" smtClean="0"/>
              <a:t>11/15/17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0F011-57E1-914B-AB42-95AA098AB7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77672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D5F89-ECFA-ED4B-AEFF-131F4D8AEAB2}" type="datetimeFigureOut">
              <a:rPr lang="en-US" smtClean="0"/>
              <a:t>11/15/17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0F011-57E1-914B-AB42-95AA098AB7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2770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D5F89-ECFA-ED4B-AEFF-131F4D8AEAB2}" type="datetimeFigureOut">
              <a:rPr lang="en-US" smtClean="0"/>
              <a:t>11/15/17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0F011-57E1-914B-AB42-95AA098AB7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5882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D5F89-ECFA-ED4B-AEFF-131F4D8AEAB2}" type="datetimeFigureOut">
              <a:rPr lang="en-US" smtClean="0"/>
              <a:t>11/15/17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0F011-57E1-914B-AB42-95AA098AB7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0654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D5F89-ECFA-ED4B-AEFF-131F4D8AEAB2}" type="datetimeFigureOut">
              <a:rPr lang="en-US" smtClean="0"/>
              <a:t>11/15/17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0F011-57E1-914B-AB42-95AA098AB7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6153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D5F89-ECFA-ED4B-AEFF-131F4D8AEAB2}" type="datetimeFigureOut">
              <a:rPr lang="en-US" smtClean="0"/>
              <a:t>11/15/17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0F011-57E1-914B-AB42-95AA098AB7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7660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D5F89-ECFA-ED4B-AEFF-131F4D8AEAB2}" type="datetimeFigureOut">
              <a:rPr lang="en-US" smtClean="0"/>
              <a:t>11/15/17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0F011-57E1-914B-AB42-95AA098AB7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2983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AD5F89-ECFA-ED4B-AEFF-131F4D8AEAB2}" type="datetimeFigureOut">
              <a:rPr lang="en-US" smtClean="0"/>
              <a:t>11/15/17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50F011-57E1-914B-AB42-95AA098AB7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2737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9.png"/><Relationship Id="rId12" Type="http://schemas.openxmlformats.org/officeDocument/2006/relationships/image" Target="../media/image36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Relationship Id="rId4" Type="http://schemas.openxmlformats.org/officeDocument/2006/relationships/image" Target="../media/image1.png"/><Relationship Id="rId5" Type="http://schemas.openxmlformats.org/officeDocument/2006/relationships/image" Target="../media/image27.png"/><Relationship Id="rId6" Type="http://schemas.openxmlformats.org/officeDocument/2006/relationships/image" Target="../media/image32.png"/><Relationship Id="rId7" Type="http://schemas.openxmlformats.org/officeDocument/2006/relationships/image" Target="../media/image33.png"/><Relationship Id="rId8" Type="http://schemas.microsoft.com/office/2007/relationships/hdphoto" Target="../media/hdphoto2.wdp"/><Relationship Id="rId9" Type="http://schemas.openxmlformats.org/officeDocument/2006/relationships/image" Target="../media/image34.png"/><Relationship Id="rId10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6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4" Type="http://schemas.openxmlformats.org/officeDocument/2006/relationships/image" Target="../media/image43.jpg"/><Relationship Id="rId5" Type="http://schemas.openxmlformats.org/officeDocument/2006/relationships/image" Target="../media/image44.png"/><Relationship Id="rId6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bit.ly/practical_repro_survey" TargetMode="External"/><Relationship Id="rId3" Type="http://schemas.openxmlformats.org/officeDocument/2006/relationships/image" Target="../media/image45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falsifiable.us/events/bof_sc17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png"/><Relationship Id="rId20" Type="http://schemas.microsoft.com/office/2007/relationships/hdphoto" Target="../media/hdphoto1.wdp"/><Relationship Id="rId21" Type="http://schemas.openxmlformats.org/officeDocument/2006/relationships/image" Target="../media/image19.png"/><Relationship Id="rId22" Type="http://schemas.openxmlformats.org/officeDocument/2006/relationships/image" Target="../media/image20.png"/><Relationship Id="rId23" Type="http://schemas.openxmlformats.org/officeDocument/2006/relationships/image" Target="../media/image21.png"/><Relationship Id="rId24" Type="http://schemas.openxmlformats.org/officeDocument/2006/relationships/image" Target="../media/image22.png"/><Relationship Id="rId25" Type="http://schemas.openxmlformats.org/officeDocument/2006/relationships/image" Target="../media/image23.png"/><Relationship Id="rId26" Type="http://schemas.openxmlformats.org/officeDocument/2006/relationships/image" Target="../media/image24.png"/><Relationship Id="rId27" Type="http://schemas.openxmlformats.org/officeDocument/2006/relationships/image" Target="../media/image25.png"/><Relationship Id="rId10" Type="http://schemas.openxmlformats.org/officeDocument/2006/relationships/image" Target="../media/image9.png"/><Relationship Id="rId11" Type="http://schemas.openxmlformats.org/officeDocument/2006/relationships/image" Target="../media/image10.png"/><Relationship Id="rId12" Type="http://schemas.openxmlformats.org/officeDocument/2006/relationships/image" Target="../media/image11.png"/><Relationship Id="rId13" Type="http://schemas.openxmlformats.org/officeDocument/2006/relationships/image" Target="../media/image12.png"/><Relationship Id="rId14" Type="http://schemas.openxmlformats.org/officeDocument/2006/relationships/image" Target="../media/image13.png"/><Relationship Id="rId15" Type="http://schemas.openxmlformats.org/officeDocument/2006/relationships/image" Target="../media/image14.png"/><Relationship Id="rId16" Type="http://schemas.openxmlformats.org/officeDocument/2006/relationships/image" Target="../media/image15.png"/><Relationship Id="rId17" Type="http://schemas.openxmlformats.org/officeDocument/2006/relationships/image" Target="../media/image16.png"/><Relationship Id="rId18" Type="http://schemas.openxmlformats.org/officeDocument/2006/relationships/image" Target="../media/image17.png"/><Relationship Id="rId19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3218409"/>
          </a:xfrm>
        </p:spPr>
        <p:txBody>
          <a:bodyPr>
            <a:normAutofit/>
          </a:bodyPr>
          <a:lstStyle/>
          <a:p>
            <a:r>
              <a:rPr lang="en-US" dirty="0" err="1" smtClean="0"/>
              <a:t>BoF</a:t>
            </a:r>
            <a:r>
              <a:rPr lang="en-US" dirty="0" smtClean="0"/>
              <a:t>: Practical Reproducibility by Managing Experiments Like Software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603530"/>
            <a:ext cx="9144000" cy="654269"/>
          </a:xfrm>
        </p:spPr>
        <p:txBody>
          <a:bodyPr/>
          <a:lstStyle/>
          <a:p>
            <a:r>
              <a:rPr lang="en-US" dirty="0" smtClean="0"/>
              <a:t>Chairs: Ivo Jimenez, Kate </a:t>
            </a:r>
            <a:r>
              <a:rPr lang="en-US" dirty="0" err="1" smtClean="0"/>
              <a:t>Keahey</a:t>
            </a:r>
            <a:r>
              <a:rPr lang="en-US" dirty="0" smtClean="0"/>
              <a:t>, Jay </a:t>
            </a:r>
            <a:r>
              <a:rPr lang="en-US" dirty="0" err="1" smtClean="0"/>
              <a:t>Lofstead</a:t>
            </a:r>
            <a:r>
              <a:rPr lang="en-US" dirty="0" smtClean="0"/>
              <a:t>, Carlos </a:t>
            </a:r>
            <a:r>
              <a:rPr lang="en-US" dirty="0" err="1" smtClean="0"/>
              <a:t>Maltzahn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900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Practical Replicability Can Be Achieved Today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600" dirty="0" smtClean="0"/>
              <a:t>Pick one or more tools from the DevOps toolkit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600" dirty="0" smtClean="0"/>
              <a:t>Write scripts for an experiment pipeline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600" dirty="0" smtClean="0"/>
              <a:t>Put all scripts in a version control repository</a:t>
            </a:r>
          </a:p>
          <a:p>
            <a:pPr marL="514350" indent="-514350">
              <a:buFont typeface="+mj-lt"/>
              <a:buAutoNum type="arabicPeriod"/>
            </a:pPr>
            <a:endParaRPr lang="en-US" sz="3600" dirty="0" smtClean="0"/>
          </a:p>
          <a:p>
            <a:pPr marL="0" indent="0">
              <a:buNone/>
            </a:pPr>
            <a:endParaRPr lang="en-US" sz="3600" dirty="0"/>
          </a:p>
        </p:txBody>
      </p:sp>
      <p:sp>
        <p:nvSpPr>
          <p:cNvPr id="4" name="Rectangle 3"/>
          <p:cNvSpPr/>
          <p:nvPr/>
        </p:nvSpPr>
        <p:spPr>
          <a:xfrm>
            <a:off x="130518" y="5977169"/>
            <a:ext cx="1122328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latin typeface="PT Sans"/>
                <a:cs typeface="PT Sans"/>
              </a:rPr>
              <a:t>[1]: Jimenez et </a:t>
            </a:r>
            <a:r>
              <a:rPr lang="en-US" sz="1400" dirty="0">
                <a:latin typeface="PT Sans"/>
                <a:cs typeface="PT Sans"/>
              </a:rPr>
              <a:t>al. </a:t>
            </a:r>
            <a:r>
              <a:rPr lang="en-US" sz="1400" i="1" dirty="0">
                <a:latin typeface="PT Sans"/>
                <a:cs typeface="PT Sans"/>
              </a:rPr>
              <a:t>Standing on the Shoulders of Giants by Managing Scientific Experiments Like Software</a:t>
            </a:r>
            <a:r>
              <a:rPr lang="en-US" sz="1400" dirty="0">
                <a:latin typeface="PT Sans"/>
                <a:cs typeface="PT Sans"/>
              </a:rPr>
              <a:t>, </a:t>
            </a:r>
            <a:r>
              <a:rPr lang="en-US" sz="1400" dirty="0" smtClean="0">
                <a:latin typeface="PT Sans"/>
                <a:cs typeface="PT Sans"/>
              </a:rPr>
              <a:t>;login: </a:t>
            </a:r>
            <a:r>
              <a:rPr lang="nb-NO" sz="1400" dirty="0">
                <a:latin typeface="PT Sans"/>
                <a:cs typeface="PT Sans"/>
              </a:rPr>
              <a:t>Winter 2016, Vol. 41, No. </a:t>
            </a:r>
            <a:r>
              <a:rPr lang="nb-NO" sz="1400" dirty="0" smtClean="0">
                <a:latin typeface="PT Sans"/>
                <a:cs typeface="PT Sans"/>
              </a:rPr>
              <a:t>4.</a:t>
            </a:r>
          </a:p>
          <a:p>
            <a:r>
              <a:rPr lang="en-US" sz="1400" dirty="0" smtClean="0">
                <a:latin typeface="PT Sans"/>
                <a:cs typeface="PT Sans"/>
              </a:rPr>
              <a:t>[2]</a:t>
            </a:r>
            <a:r>
              <a:rPr lang="en-US" sz="1400" dirty="0">
                <a:latin typeface="PT Sans"/>
                <a:cs typeface="PT Sans"/>
              </a:rPr>
              <a:t>: Jimenez et al. </a:t>
            </a:r>
            <a:r>
              <a:rPr lang="en-US" sz="1400" i="1" dirty="0">
                <a:latin typeface="PT Sans"/>
                <a:cs typeface="PT Sans"/>
              </a:rPr>
              <a:t>The Popper Convention: Making Reproducible Systems Evaluation Practical</a:t>
            </a:r>
            <a:r>
              <a:rPr lang="en-US" sz="1400" dirty="0">
                <a:latin typeface="PT Sans"/>
                <a:cs typeface="PT Sans"/>
              </a:rPr>
              <a:t>, REPPAR </a:t>
            </a:r>
            <a:r>
              <a:rPr lang="en-US" sz="1400" dirty="0" smtClean="0">
                <a:latin typeface="PT Sans"/>
                <a:cs typeface="PT Sans"/>
              </a:rPr>
              <a:t>2017.</a:t>
            </a:r>
            <a:endParaRPr lang="en-US" sz="1400" dirty="0">
              <a:latin typeface="PT Sans"/>
              <a:cs typeface="PT Sans"/>
            </a:endParaRPr>
          </a:p>
        </p:txBody>
      </p:sp>
      <p:pic>
        <p:nvPicPr>
          <p:cNvPr id="5" name="Shape 289" descr="popper_logo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81241" y="2526151"/>
            <a:ext cx="3058511" cy="312759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82756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Popper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59258"/>
          </a:xfrm>
        </p:spPr>
        <p:txBody>
          <a:bodyPr>
            <a:normAutofit/>
          </a:bodyPr>
          <a:lstStyle/>
          <a:p>
            <a:r>
              <a:rPr lang="en-US" sz="3600" dirty="0"/>
              <a:t>M</a:t>
            </a:r>
            <a:r>
              <a:rPr lang="en-US" sz="3600" dirty="0" smtClean="0"/>
              <a:t>ake it </a:t>
            </a:r>
            <a:r>
              <a:rPr lang="en-US" sz="3600" b="1" dirty="0" smtClean="0"/>
              <a:t>super easy</a:t>
            </a:r>
            <a:r>
              <a:rPr lang="en-US" sz="3600" dirty="0" smtClean="0"/>
              <a:t> to automate execution and validation of experimentation pipelines</a:t>
            </a:r>
          </a:p>
          <a:p>
            <a:pPr lvl="1"/>
            <a:r>
              <a:rPr lang="en-US" sz="3200" dirty="0" smtClean="0"/>
              <a:t>If it’s easy/low-overhead, it’s more likely it’ll be used</a:t>
            </a:r>
          </a:p>
          <a:p>
            <a:r>
              <a:rPr lang="en-US" sz="3600" dirty="0" smtClean="0"/>
              <a:t>Common convention to organize the contents of a repo</a:t>
            </a:r>
          </a:p>
          <a:p>
            <a:r>
              <a:rPr lang="en-US" sz="3600" dirty="0" smtClean="0"/>
              <a:t>CLI tool that helps users to implement pipeline stages</a:t>
            </a:r>
          </a:p>
          <a:p>
            <a:r>
              <a:rPr lang="en-US" sz="3600" dirty="0" smtClean="0"/>
              <a:t>Provide domain-specific examples</a:t>
            </a:r>
          </a:p>
          <a:p>
            <a:pPr lvl="1"/>
            <a:r>
              <a:rPr lang="en-US" sz="3200" dirty="0" smtClean="0"/>
              <a:t>Today: Genomics, MPI, </a:t>
            </a:r>
            <a:r>
              <a:rPr lang="en-US" sz="3200" dirty="0" err="1" smtClean="0"/>
              <a:t>Ceph</a:t>
            </a:r>
            <a:r>
              <a:rPr lang="en-US" sz="3200" dirty="0" smtClean="0"/>
              <a:t>, HEP</a:t>
            </a:r>
          </a:p>
          <a:p>
            <a:pPr lvl="1"/>
            <a:r>
              <a:rPr lang="en-US" sz="3200" dirty="0" smtClean="0"/>
              <a:t>Looking for domain-experts to contribute more examples</a:t>
            </a:r>
            <a:endParaRPr lang="en-US" sz="3200" dirty="0"/>
          </a:p>
        </p:txBody>
      </p:sp>
      <p:pic>
        <p:nvPicPr>
          <p:cNvPr id="4" name="Shape 289" descr="popper_logo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858375" y="237470"/>
            <a:ext cx="1681327" cy="17056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42694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690567" y="103843"/>
            <a:ext cx="3653130" cy="651241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buClr>
                <a:prstClr val="black"/>
              </a:buClr>
              <a:buSzPct val="25000"/>
            </a:pPr>
            <a:r>
              <a:rPr lang="de-DE" b="1" dirty="0" err="1">
                <a:solidFill>
                  <a:prstClr val="black"/>
                </a:solidFill>
                <a:latin typeface="Consolas"/>
                <a:ea typeface="Calibri"/>
                <a:cs typeface="Consolas"/>
                <a:sym typeface="Calibri"/>
              </a:rPr>
              <a:t>mypaper</a:t>
            </a:r>
            <a:r>
              <a:rPr lang="de-DE" b="1" dirty="0">
                <a:solidFill>
                  <a:prstClr val="black"/>
                </a:solidFill>
                <a:latin typeface="Consolas"/>
                <a:ea typeface="Calibri"/>
                <a:cs typeface="Consolas"/>
                <a:sym typeface="Calibri"/>
              </a:rPr>
              <a:t>/</a:t>
            </a:r>
          </a:p>
          <a:p>
            <a:pPr lvl="0">
              <a:buClr>
                <a:prstClr val="black"/>
              </a:buClr>
              <a:buSzPct val="25000"/>
            </a:pPr>
            <a:r>
              <a:rPr lang="de-DE" b="1" dirty="0">
                <a:solidFill>
                  <a:prstClr val="black"/>
                </a:solidFill>
                <a:latin typeface="Consolas"/>
                <a:ea typeface="Calibri"/>
                <a:cs typeface="Consolas"/>
                <a:sym typeface="Calibri"/>
              </a:rPr>
              <a:t>├── </a:t>
            </a:r>
            <a:r>
              <a:rPr lang="de-DE" b="1" dirty="0" err="1">
                <a:solidFill>
                  <a:prstClr val="black"/>
                </a:solidFill>
                <a:latin typeface="Consolas"/>
                <a:ea typeface="Calibri"/>
                <a:cs typeface="Consolas"/>
                <a:sym typeface="Calibri"/>
              </a:rPr>
              <a:t>experiments</a:t>
            </a:r>
            <a:endParaRPr lang="de-DE" b="1" dirty="0">
              <a:solidFill>
                <a:prstClr val="black"/>
              </a:solidFill>
              <a:latin typeface="Consolas"/>
              <a:ea typeface="Calibri"/>
              <a:cs typeface="Consolas"/>
              <a:sym typeface="Calibri"/>
            </a:endParaRPr>
          </a:p>
          <a:p>
            <a:pPr lvl="0">
              <a:buClr>
                <a:prstClr val="black"/>
              </a:buClr>
              <a:buSzPct val="25000"/>
            </a:pPr>
            <a:r>
              <a:rPr lang="de-DE" b="1" dirty="0">
                <a:solidFill>
                  <a:prstClr val="black"/>
                </a:solidFill>
                <a:latin typeface="Consolas"/>
                <a:ea typeface="Calibri"/>
                <a:cs typeface="Consolas"/>
                <a:sym typeface="Calibri"/>
              </a:rPr>
              <a:t>│   ├── exp1</a:t>
            </a:r>
          </a:p>
          <a:p>
            <a:pPr lvl="0">
              <a:buClr>
                <a:prstClr val="black"/>
              </a:buClr>
              <a:buSzPct val="25000"/>
            </a:pPr>
            <a:r>
              <a:rPr lang="de-DE" b="1" dirty="0">
                <a:solidFill>
                  <a:prstClr val="black"/>
                </a:solidFill>
                <a:latin typeface="Consolas"/>
                <a:ea typeface="Calibri"/>
                <a:cs typeface="Consolas"/>
                <a:sym typeface="Calibri"/>
              </a:rPr>
              <a:t>│   │   ├── </a:t>
            </a:r>
            <a:r>
              <a:rPr lang="de-DE" b="1" dirty="0" err="1">
                <a:solidFill>
                  <a:prstClr val="black"/>
                </a:solidFill>
                <a:latin typeface="Consolas"/>
                <a:ea typeface="Calibri"/>
                <a:cs typeface="Consolas"/>
                <a:sym typeface="Calibri"/>
              </a:rPr>
              <a:t>README.md</a:t>
            </a:r>
            <a:endParaRPr lang="de-DE" b="1" dirty="0">
              <a:solidFill>
                <a:prstClr val="black"/>
              </a:solidFill>
              <a:latin typeface="Consolas"/>
              <a:ea typeface="Calibri"/>
              <a:cs typeface="Consolas"/>
              <a:sym typeface="Calibri"/>
            </a:endParaRPr>
          </a:p>
          <a:p>
            <a:pPr lvl="0">
              <a:buClr>
                <a:prstClr val="black"/>
              </a:buClr>
              <a:buSzPct val="25000"/>
            </a:pPr>
            <a:r>
              <a:rPr lang="de-DE" b="1" dirty="0" smtClean="0">
                <a:solidFill>
                  <a:prstClr val="black"/>
                </a:solidFill>
                <a:latin typeface="Consolas"/>
                <a:ea typeface="Calibri"/>
                <a:cs typeface="Consolas"/>
                <a:sym typeface="Calibri"/>
              </a:rPr>
              <a:t>│</a:t>
            </a:r>
            <a:r>
              <a:rPr lang="de-DE" b="1" dirty="0">
                <a:solidFill>
                  <a:prstClr val="black"/>
                </a:solidFill>
                <a:latin typeface="Consolas"/>
                <a:ea typeface="Calibri"/>
                <a:cs typeface="Consolas"/>
                <a:sym typeface="Calibri"/>
              </a:rPr>
              <a:t>   │   ├── </a:t>
            </a:r>
            <a:r>
              <a:rPr lang="de-DE" b="1" dirty="0" err="1">
                <a:solidFill>
                  <a:prstClr val="black"/>
                </a:solidFill>
                <a:latin typeface="Consolas"/>
                <a:ea typeface="Calibri"/>
                <a:cs typeface="Consolas"/>
                <a:sym typeface="Calibri"/>
              </a:rPr>
              <a:t>output</a:t>
            </a:r>
            <a:endParaRPr lang="de-DE" b="1" dirty="0">
              <a:solidFill>
                <a:prstClr val="black"/>
              </a:solidFill>
              <a:latin typeface="Consolas"/>
              <a:ea typeface="Calibri"/>
              <a:cs typeface="Consolas"/>
              <a:sym typeface="Calibri"/>
            </a:endParaRPr>
          </a:p>
          <a:p>
            <a:pPr lvl="0">
              <a:buClr>
                <a:prstClr val="black"/>
              </a:buClr>
              <a:buSzPct val="25000"/>
            </a:pPr>
            <a:r>
              <a:rPr lang="de-DE" b="1" dirty="0">
                <a:solidFill>
                  <a:prstClr val="black"/>
                </a:solidFill>
                <a:latin typeface="Consolas"/>
                <a:ea typeface="Calibri"/>
                <a:cs typeface="Consolas"/>
                <a:sym typeface="Calibri"/>
              </a:rPr>
              <a:t>│   │   │   ├── exp1.csv</a:t>
            </a:r>
          </a:p>
          <a:p>
            <a:pPr lvl="0">
              <a:buClr>
                <a:prstClr val="black"/>
              </a:buClr>
              <a:buSzPct val="25000"/>
            </a:pPr>
            <a:r>
              <a:rPr lang="de-DE" b="1" dirty="0">
                <a:solidFill>
                  <a:prstClr val="black"/>
                </a:solidFill>
                <a:latin typeface="Consolas"/>
                <a:ea typeface="Calibri"/>
                <a:cs typeface="Consolas"/>
                <a:sym typeface="Calibri"/>
              </a:rPr>
              <a:t>│   │   │   ├── </a:t>
            </a:r>
            <a:r>
              <a:rPr lang="de-DE" b="1" dirty="0" err="1">
                <a:solidFill>
                  <a:prstClr val="black"/>
                </a:solidFill>
                <a:latin typeface="Consolas"/>
                <a:ea typeface="Calibri"/>
                <a:cs typeface="Consolas"/>
                <a:sym typeface="Calibri"/>
              </a:rPr>
              <a:t>post.sh</a:t>
            </a:r>
            <a:endParaRPr lang="de-DE" b="1" dirty="0">
              <a:solidFill>
                <a:prstClr val="black"/>
              </a:solidFill>
              <a:latin typeface="Consolas"/>
              <a:ea typeface="Calibri"/>
              <a:cs typeface="Consolas"/>
              <a:sym typeface="Calibri"/>
            </a:endParaRPr>
          </a:p>
          <a:p>
            <a:pPr lvl="0">
              <a:buClr>
                <a:prstClr val="black"/>
              </a:buClr>
              <a:buSzPct val="25000"/>
            </a:pPr>
            <a:r>
              <a:rPr lang="de-DE" b="1" dirty="0">
                <a:solidFill>
                  <a:prstClr val="black"/>
                </a:solidFill>
                <a:latin typeface="Consolas"/>
                <a:ea typeface="Calibri"/>
                <a:cs typeface="Consolas"/>
                <a:sym typeface="Calibri"/>
              </a:rPr>
              <a:t>│   │   │   └── </a:t>
            </a:r>
            <a:r>
              <a:rPr lang="de-DE" b="1" dirty="0" err="1">
                <a:solidFill>
                  <a:prstClr val="black"/>
                </a:solidFill>
                <a:latin typeface="Consolas"/>
                <a:ea typeface="Calibri"/>
                <a:cs typeface="Consolas"/>
                <a:sym typeface="Calibri"/>
              </a:rPr>
              <a:t>view.ipynb</a:t>
            </a:r>
            <a:endParaRPr lang="de-DE" b="1" dirty="0">
              <a:solidFill>
                <a:prstClr val="black"/>
              </a:solidFill>
              <a:latin typeface="Consolas"/>
              <a:ea typeface="Calibri"/>
              <a:cs typeface="Consolas"/>
              <a:sym typeface="Calibri"/>
            </a:endParaRPr>
          </a:p>
          <a:p>
            <a:pPr>
              <a:buClr>
                <a:prstClr val="black"/>
              </a:buClr>
              <a:buSzPct val="25000"/>
            </a:pPr>
            <a:r>
              <a:rPr lang="de-DE" b="1" dirty="0" smtClean="0">
                <a:solidFill>
                  <a:prstClr val="black"/>
                </a:solidFill>
                <a:latin typeface="Consolas"/>
                <a:ea typeface="Calibri"/>
                <a:cs typeface="Consolas"/>
                <a:sym typeface="Calibri"/>
              </a:rPr>
              <a:t>│   │   ├── </a:t>
            </a:r>
            <a:r>
              <a:rPr lang="de-DE" b="1" dirty="0" err="1" smtClean="0">
                <a:solidFill>
                  <a:prstClr val="black"/>
                </a:solidFill>
                <a:latin typeface="Consolas"/>
                <a:ea typeface="Calibri"/>
                <a:cs typeface="Consolas"/>
                <a:sym typeface="Calibri"/>
              </a:rPr>
              <a:t>run.sh</a:t>
            </a:r>
            <a:endParaRPr lang="de-DE" b="1" dirty="0" smtClean="0">
              <a:solidFill>
                <a:prstClr val="black"/>
              </a:solidFill>
              <a:latin typeface="Consolas"/>
              <a:ea typeface="Calibri"/>
              <a:cs typeface="Consolas"/>
              <a:sym typeface="Calibri"/>
            </a:endParaRPr>
          </a:p>
          <a:p>
            <a:pPr>
              <a:buClr>
                <a:prstClr val="black"/>
              </a:buClr>
              <a:buSzPct val="25000"/>
            </a:pPr>
            <a:r>
              <a:rPr lang="de-DE" b="1" dirty="0">
                <a:solidFill>
                  <a:prstClr val="black"/>
                </a:solidFill>
                <a:latin typeface="Consolas"/>
                <a:ea typeface="Calibri"/>
                <a:cs typeface="Consolas"/>
                <a:sym typeface="Calibri"/>
              </a:rPr>
              <a:t>│   │   ├── </a:t>
            </a:r>
            <a:r>
              <a:rPr lang="de-DE" b="1" dirty="0" err="1" smtClean="0">
                <a:solidFill>
                  <a:prstClr val="black"/>
                </a:solidFill>
                <a:latin typeface="Consolas"/>
                <a:ea typeface="Calibri"/>
                <a:cs typeface="Consolas"/>
                <a:sym typeface="Calibri"/>
              </a:rPr>
              <a:t>setup.sh</a:t>
            </a:r>
            <a:endParaRPr lang="de-DE" b="1" dirty="0" smtClean="0">
              <a:solidFill>
                <a:prstClr val="black"/>
              </a:solidFill>
              <a:latin typeface="Consolas"/>
              <a:ea typeface="Calibri"/>
              <a:cs typeface="Consolas"/>
              <a:sym typeface="Calibri"/>
            </a:endParaRPr>
          </a:p>
          <a:p>
            <a:pPr lvl="0">
              <a:buClr>
                <a:prstClr val="black"/>
              </a:buClr>
              <a:buSzPct val="25000"/>
            </a:pPr>
            <a:r>
              <a:rPr lang="de-DE" b="1" dirty="0" smtClean="0">
                <a:solidFill>
                  <a:prstClr val="black"/>
                </a:solidFill>
                <a:latin typeface="Consolas"/>
                <a:ea typeface="Calibri"/>
                <a:cs typeface="Consolas"/>
                <a:sym typeface="Calibri"/>
              </a:rPr>
              <a:t>│</a:t>
            </a:r>
            <a:r>
              <a:rPr lang="de-DE" b="1" dirty="0">
                <a:solidFill>
                  <a:prstClr val="black"/>
                </a:solidFill>
                <a:latin typeface="Consolas"/>
                <a:ea typeface="Calibri"/>
                <a:cs typeface="Consolas"/>
                <a:sym typeface="Calibri"/>
              </a:rPr>
              <a:t>   │   ├── </a:t>
            </a:r>
            <a:r>
              <a:rPr lang="de-DE" b="1" dirty="0" err="1" smtClean="0">
                <a:solidFill>
                  <a:prstClr val="black"/>
                </a:solidFill>
                <a:latin typeface="Consolas"/>
                <a:ea typeface="Calibri"/>
                <a:cs typeface="Consolas"/>
                <a:sym typeface="Calibri"/>
              </a:rPr>
              <a:t>teardown.sh</a:t>
            </a:r>
            <a:endParaRPr lang="de-DE" b="1" dirty="0">
              <a:solidFill>
                <a:prstClr val="black"/>
              </a:solidFill>
              <a:latin typeface="Consolas"/>
              <a:ea typeface="Calibri"/>
              <a:cs typeface="Consolas"/>
              <a:sym typeface="Calibri"/>
            </a:endParaRPr>
          </a:p>
          <a:p>
            <a:pPr lvl="0">
              <a:buClr>
                <a:prstClr val="black"/>
              </a:buClr>
              <a:buSzPct val="25000"/>
            </a:pPr>
            <a:r>
              <a:rPr lang="de-DE" b="1" dirty="0">
                <a:solidFill>
                  <a:prstClr val="black"/>
                </a:solidFill>
                <a:latin typeface="Consolas"/>
                <a:ea typeface="Calibri"/>
                <a:cs typeface="Consolas"/>
                <a:sym typeface="Calibri"/>
              </a:rPr>
              <a:t>│   │   └── </a:t>
            </a:r>
            <a:r>
              <a:rPr lang="de-DE" b="1" dirty="0" err="1">
                <a:solidFill>
                  <a:prstClr val="black"/>
                </a:solidFill>
                <a:latin typeface="Consolas"/>
                <a:ea typeface="Calibri"/>
                <a:cs typeface="Consolas"/>
                <a:sym typeface="Calibri"/>
              </a:rPr>
              <a:t>validate.sh</a:t>
            </a:r>
            <a:endParaRPr lang="de-DE" b="1" dirty="0">
              <a:solidFill>
                <a:prstClr val="black"/>
              </a:solidFill>
              <a:latin typeface="Consolas"/>
              <a:ea typeface="Calibri"/>
              <a:cs typeface="Consolas"/>
              <a:sym typeface="Calibri"/>
            </a:endParaRPr>
          </a:p>
          <a:p>
            <a:pPr lvl="0">
              <a:buClr>
                <a:prstClr val="black"/>
              </a:buClr>
              <a:buSzPct val="25000"/>
            </a:pPr>
            <a:r>
              <a:rPr lang="de-DE" b="1" dirty="0">
                <a:solidFill>
                  <a:prstClr val="black"/>
                </a:solidFill>
                <a:latin typeface="Consolas"/>
                <a:ea typeface="Calibri"/>
                <a:cs typeface="Consolas"/>
                <a:sym typeface="Calibri"/>
              </a:rPr>
              <a:t>│   ├── exp2</a:t>
            </a:r>
          </a:p>
          <a:p>
            <a:pPr lvl="0">
              <a:buClr>
                <a:prstClr val="black"/>
              </a:buClr>
              <a:buSzPct val="25000"/>
            </a:pPr>
            <a:r>
              <a:rPr lang="de-DE" b="1" dirty="0">
                <a:solidFill>
                  <a:prstClr val="black"/>
                </a:solidFill>
                <a:latin typeface="Consolas"/>
                <a:ea typeface="Calibri"/>
                <a:cs typeface="Consolas"/>
                <a:sym typeface="Calibri"/>
              </a:rPr>
              <a:t>│   │   ├── </a:t>
            </a:r>
            <a:r>
              <a:rPr lang="de-DE" b="1" dirty="0" err="1">
                <a:solidFill>
                  <a:prstClr val="black"/>
                </a:solidFill>
                <a:latin typeface="Consolas"/>
                <a:ea typeface="Calibri"/>
                <a:cs typeface="Consolas"/>
                <a:sym typeface="Calibri"/>
              </a:rPr>
              <a:t>README.md</a:t>
            </a:r>
            <a:endParaRPr lang="de-DE" b="1" dirty="0">
              <a:solidFill>
                <a:prstClr val="black"/>
              </a:solidFill>
              <a:latin typeface="Consolas"/>
              <a:ea typeface="Calibri"/>
              <a:cs typeface="Consolas"/>
              <a:sym typeface="Calibri"/>
            </a:endParaRPr>
          </a:p>
          <a:p>
            <a:pPr lvl="0">
              <a:buClr>
                <a:prstClr val="black"/>
              </a:buClr>
              <a:buSzPct val="25000"/>
            </a:pPr>
            <a:r>
              <a:rPr lang="de-DE" b="1" dirty="0">
                <a:solidFill>
                  <a:prstClr val="black"/>
                </a:solidFill>
                <a:latin typeface="Consolas"/>
                <a:ea typeface="Calibri"/>
                <a:cs typeface="Consolas"/>
                <a:sym typeface="Calibri"/>
              </a:rPr>
              <a:t>│   │   └── ...</a:t>
            </a:r>
          </a:p>
          <a:p>
            <a:pPr lvl="0">
              <a:buClr>
                <a:prstClr val="black"/>
              </a:buClr>
              <a:buSzPct val="25000"/>
            </a:pPr>
            <a:r>
              <a:rPr lang="de-DE" b="1" dirty="0">
                <a:solidFill>
                  <a:prstClr val="black"/>
                </a:solidFill>
                <a:latin typeface="Consolas"/>
                <a:ea typeface="Calibri"/>
                <a:cs typeface="Consolas"/>
                <a:sym typeface="Calibri"/>
              </a:rPr>
              <a:t>│   └── exp3</a:t>
            </a:r>
          </a:p>
          <a:p>
            <a:pPr lvl="0">
              <a:buClr>
                <a:prstClr val="black"/>
              </a:buClr>
              <a:buSzPct val="25000"/>
            </a:pPr>
            <a:r>
              <a:rPr lang="de-DE" b="1" dirty="0">
                <a:solidFill>
                  <a:prstClr val="black"/>
                </a:solidFill>
                <a:latin typeface="Consolas"/>
                <a:ea typeface="Calibri"/>
                <a:cs typeface="Consolas"/>
                <a:sym typeface="Calibri"/>
              </a:rPr>
              <a:t>│       ├── </a:t>
            </a:r>
            <a:r>
              <a:rPr lang="de-DE" b="1" dirty="0" err="1">
                <a:solidFill>
                  <a:prstClr val="black"/>
                </a:solidFill>
                <a:latin typeface="Consolas"/>
                <a:ea typeface="Calibri"/>
                <a:cs typeface="Consolas"/>
                <a:sym typeface="Calibri"/>
              </a:rPr>
              <a:t>README.md</a:t>
            </a:r>
            <a:endParaRPr lang="de-DE" b="1" dirty="0">
              <a:solidFill>
                <a:prstClr val="black"/>
              </a:solidFill>
              <a:latin typeface="Consolas"/>
              <a:ea typeface="Calibri"/>
              <a:cs typeface="Consolas"/>
              <a:sym typeface="Calibri"/>
            </a:endParaRPr>
          </a:p>
          <a:p>
            <a:pPr lvl="0">
              <a:buClr>
                <a:prstClr val="black"/>
              </a:buClr>
              <a:buSzPct val="25000"/>
            </a:pPr>
            <a:r>
              <a:rPr lang="de-DE" b="1" dirty="0">
                <a:solidFill>
                  <a:prstClr val="black"/>
                </a:solidFill>
                <a:latin typeface="Consolas"/>
                <a:ea typeface="Calibri"/>
                <a:cs typeface="Consolas"/>
                <a:sym typeface="Calibri"/>
              </a:rPr>
              <a:t>│       └── ...</a:t>
            </a:r>
          </a:p>
          <a:p>
            <a:pPr lvl="0">
              <a:buClr>
                <a:prstClr val="black"/>
              </a:buClr>
              <a:buSzPct val="25000"/>
            </a:pPr>
            <a:r>
              <a:rPr lang="de-DE" b="1" dirty="0">
                <a:solidFill>
                  <a:prstClr val="black"/>
                </a:solidFill>
                <a:latin typeface="Consolas"/>
                <a:ea typeface="Calibri"/>
                <a:cs typeface="Consolas"/>
                <a:sym typeface="Calibri"/>
              </a:rPr>
              <a:t>└── </a:t>
            </a:r>
            <a:r>
              <a:rPr lang="de-DE" b="1" dirty="0" err="1">
                <a:solidFill>
                  <a:prstClr val="black"/>
                </a:solidFill>
                <a:latin typeface="Consolas"/>
                <a:ea typeface="Calibri"/>
                <a:cs typeface="Consolas"/>
                <a:sym typeface="Calibri"/>
              </a:rPr>
              <a:t>paper</a:t>
            </a:r>
            <a:endParaRPr lang="de-DE" b="1" dirty="0">
              <a:solidFill>
                <a:prstClr val="black"/>
              </a:solidFill>
              <a:latin typeface="Consolas"/>
              <a:ea typeface="Calibri"/>
              <a:cs typeface="Consolas"/>
              <a:sym typeface="Calibri"/>
            </a:endParaRPr>
          </a:p>
          <a:p>
            <a:pPr lvl="0">
              <a:buClr>
                <a:prstClr val="black"/>
              </a:buClr>
              <a:buSzPct val="25000"/>
            </a:pPr>
            <a:r>
              <a:rPr lang="de-DE" b="1" dirty="0">
                <a:solidFill>
                  <a:prstClr val="black"/>
                </a:solidFill>
                <a:latin typeface="Consolas"/>
                <a:ea typeface="Calibri"/>
                <a:cs typeface="Consolas"/>
                <a:sym typeface="Calibri"/>
              </a:rPr>
              <a:t>    ├── </a:t>
            </a:r>
            <a:r>
              <a:rPr lang="de-DE" b="1" dirty="0" err="1">
                <a:solidFill>
                  <a:prstClr val="black"/>
                </a:solidFill>
                <a:latin typeface="Consolas"/>
                <a:ea typeface="Calibri"/>
                <a:cs typeface="Consolas"/>
                <a:sym typeface="Calibri"/>
              </a:rPr>
              <a:t>build-pdf.sh</a:t>
            </a:r>
            <a:endParaRPr lang="de-DE" b="1" dirty="0">
              <a:solidFill>
                <a:prstClr val="black"/>
              </a:solidFill>
              <a:latin typeface="Consolas"/>
              <a:ea typeface="Calibri"/>
              <a:cs typeface="Consolas"/>
              <a:sym typeface="Calibri"/>
            </a:endParaRPr>
          </a:p>
          <a:p>
            <a:pPr lvl="0">
              <a:buClr>
                <a:prstClr val="black"/>
              </a:buClr>
              <a:buSzPct val="25000"/>
            </a:pPr>
            <a:r>
              <a:rPr lang="de-DE" b="1" dirty="0">
                <a:solidFill>
                  <a:prstClr val="black"/>
                </a:solidFill>
                <a:latin typeface="Consolas"/>
                <a:ea typeface="Calibri"/>
                <a:cs typeface="Consolas"/>
                <a:sym typeface="Calibri"/>
              </a:rPr>
              <a:t>    ├── </a:t>
            </a:r>
            <a:r>
              <a:rPr lang="de-DE" b="1" dirty="0" err="1">
                <a:solidFill>
                  <a:prstClr val="black"/>
                </a:solidFill>
                <a:latin typeface="Consolas"/>
                <a:ea typeface="Calibri"/>
                <a:cs typeface="Consolas"/>
                <a:sym typeface="Calibri"/>
              </a:rPr>
              <a:t>figures</a:t>
            </a:r>
            <a:r>
              <a:rPr lang="de-DE" b="1" dirty="0">
                <a:solidFill>
                  <a:prstClr val="black"/>
                </a:solidFill>
                <a:latin typeface="Consolas"/>
                <a:ea typeface="Calibri"/>
                <a:cs typeface="Consolas"/>
                <a:sym typeface="Calibri"/>
              </a:rPr>
              <a:t>/</a:t>
            </a:r>
          </a:p>
          <a:p>
            <a:pPr lvl="0">
              <a:buClr>
                <a:prstClr val="black"/>
              </a:buClr>
              <a:buSzPct val="25000"/>
            </a:pPr>
            <a:r>
              <a:rPr lang="de-DE" b="1" dirty="0">
                <a:solidFill>
                  <a:prstClr val="black"/>
                </a:solidFill>
                <a:latin typeface="Consolas"/>
                <a:ea typeface="Calibri"/>
                <a:cs typeface="Consolas"/>
                <a:sym typeface="Calibri"/>
              </a:rPr>
              <a:t>    ├── </a:t>
            </a:r>
            <a:r>
              <a:rPr lang="de-DE" b="1" dirty="0" err="1">
                <a:solidFill>
                  <a:prstClr val="black"/>
                </a:solidFill>
                <a:latin typeface="Consolas"/>
                <a:ea typeface="Calibri"/>
                <a:cs typeface="Consolas"/>
                <a:sym typeface="Calibri"/>
              </a:rPr>
              <a:t>paper.tex</a:t>
            </a:r>
            <a:endParaRPr lang="de-DE" b="1" dirty="0">
              <a:solidFill>
                <a:prstClr val="black"/>
              </a:solidFill>
              <a:latin typeface="Consolas"/>
              <a:ea typeface="Calibri"/>
              <a:cs typeface="Consolas"/>
              <a:sym typeface="Calibri"/>
            </a:endParaRPr>
          </a:p>
          <a:p>
            <a:pPr lvl="0">
              <a:buClr>
                <a:prstClr val="black"/>
              </a:buClr>
              <a:buSzPct val="25000"/>
            </a:pPr>
            <a:r>
              <a:rPr lang="de-DE" b="1" dirty="0">
                <a:solidFill>
                  <a:prstClr val="black"/>
                </a:solidFill>
                <a:latin typeface="Consolas"/>
                <a:ea typeface="Calibri"/>
                <a:cs typeface="Consolas"/>
                <a:sym typeface="Calibri"/>
              </a:rPr>
              <a:t>    └── </a:t>
            </a:r>
            <a:r>
              <a:rPr lang="de-DE" b="1" dirty="0" err="1">
                <a:solidFill>
                  <a:prstClr val="black"/>
                </a:solidFill>
                <a:latin typeface="Consolas"/>
                <a:ea typeface="Calibri"/>
                <a:cs typeface="Consolas"/>
                <a:sym typeface="Calibri"/>
              </a:rPr>
              <a:t>refs.bib</a:t>
            </a:r>
            <a:endParaRPr lang="de-DE" b="1" dirty="0">
              <a:solidFill>
                <a:prstClr val="black"/>
              </a:solidFill>
              <a:latin typeface="Consolas"/>
              <a:ea typeface="Calibri"/>
              <a:cs typeface="Consolas"/>
              <a:sym typeface="Calibri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16715" y="1320939"/>
            <a:ext cx="403426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 smtClean="0"/>
              <a:t>Common convention to organize the contents of a repo</a:t>
            </a:r>
          </a:p>
        </p:txBody>
      </p:sp>
      <p:pic>
        <p:nvPicPr>
          <p:cNvPr id="7" name="Shape 289" descr="popper_logo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858375" y="237470"/>
            <a:ext cx="1681327" cy="17056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61530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213345" y="1022710"/>
            <a:ext cx="7679673" cy="28623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000" b="1" dirty="0">
                <a:latin typeface="Consolas"/>
                <a:cs typeface="Consolas"/>
              </a:rPr>
              <a:t>$ popper </a:t>
            </a:r>
            <a:r>
              <a:rPr lang="en-US" sz="2000" b="1" dirty="0" smtClean="0">
                <a:latin typeface="Consolas"/>
                <a:cs typeface="Consolas"/>
              </a:rPr>
              <a:t>pipeline </a:t>
            </a:r>
            <a:r>
              <a:rPr lang="en-US" sz="2000" b="1" dirty="0" err="1" smtClean="0">
                <a:latin typeface="Consolas"/>
                <a:cs typeface="Consolas"/>
              </a:rPr>
              <a:t>init</a:t>
            </a:r>
            <a:r>
              <a:rPr lang="en-US" sz="2000" b="1" dirty="0" smtClean="0">
                <a:latin typeface="Consolas"/>
                <a:cs typeface="Consolas"/>
              </a:rPr>
              <a:t> </a:t>
            </a:r>
            <a:r>
              <a:rPr lang="en-US" sz="2000" b="1" dirty="0" err="1" smtClean="0">
                <a:latin typeface="Consolas"/>
                <a:cs typeface="Consolas"/>
              </a:rPr>
              <a:t>myexp</a:t>
            </a:r>
            <a:endParaRPr lang="en-US" sz="2000" b="1" dirty="0">
              <a:latin typeface="Consolas"/>
              <a:cs typeface="Consolas"/>
            </a:endParaRPr>
          </a:p>
          <a:p>
            <a:r>
              <a:rPr lang="en-US" sz="2000" b="1" dirty="0" smtClean="0">
                <a:latin typeface="Consolas"/>
                <a:cs typeface="Consolas"/>
              </a:rPr>
              <a:t>-- Initialized </a:t>
            </a:r>
            <a:r>
              <a:rPr lang="en-US" sz="2000" b="1" dirty="0">
                <a:latin typeface="Consolas"/>
                <a:cs typeface="Consolas"/>
              </a:rPr>
              <a:t>exp1 </a:t>
            </a:r>
            <a:r>
              <a:rPr lang="en-US" sz="2000" b="1" dirty="0" smtClean="0">
                <a:latin typeface="Consolas"/>
                <a:cs typeface="Consolas"/>
              </a:rPr>
              <a:t>pipeline.</a:t>
            </a:r>
          </a:p>
          <a:p>
            <a:endParaRPr lang="en-US" sz="2000" b="1" dirty="0" smtClean="0">
              <a:latin typeface="Consolas"/>
              <a:cs typeface="Consolas"/>
            </a:endParaRPr>
          </a:p>
          <a:p>
            <a:r>
              <a:rPr lang="en-US" sz="2000" b="1" dirty="0" smtClean="0">
                <a:latin typeface="Consolas"/>
                <a:cs typeface="Consolas"/>
              </a:rPr>
              <a:t>$ ls -l pipelines/</a:t>
            </a:r>
            <a:endParaRPr lang="en-US" sz="2000" b="1" dirty="0">
              <a:latin typeface="Consolas"/>
              <a:cs typeface="Consolas"/>
            </a:endParaRPr>
          </a:p>
          <a:p>
            <a:r>
              <a:rPr lang="en-US" sz="2000" dirty="0">
                <a:latin typeface="Consolas"/>
                <a:cs typeface="Consolas"/>
              </a:rPr>
              <a:t>total 20K</a:t>
            </a:r>
          </a:p>
          <a:p>
            <a:r>
              <a:rPr lang="en-US" sz="2000" dirty="0">
                <a:latin typeface="Consolas"/>
                <a:cs typeface="Consolas"/>
              </a:rPr>
              <a:t>-</a:t>
            </a:r>
            <a:r>
              <a:rPr lang="en-US" sz="2000" dirty="0" err="1">
                <a:latin typeface="Consolas"/>
                <a:cs typeface="Consolas"/>
              </a:rPr>
              <a:t>rw</a:t>
            </a:r>
            <a:r>
              <a:rPr lang="en-US" sz="2000" dirty="0">
                <a:latin typeface="Consolas"/>
                <a:cs typeface="Consolas"/>
              </a:rPr>
              <a:t>-r----- 1 </a:t>
            </a:r>
            <a:r>
              <a:rPr lang="en-US" sz="2000" dirty="0" err="1">
                <a:latin typeface="Consolas"/>
                <a:cs typeface="Consolas"/>
              </a:rPr>
              <a:t>ivo</a:t>
            </a:r>
            <a:r>
              <a:rPr lang="en-US" sz="2000" dirty="0">
                <a:latin typeface="Consolas"/>
                <a:cs typeface="Consolas"/>
              </a:rPr>
              <a:t> </a:t>
            </a:r>
            <a:r>
              <a:rPr lang="en-US" sz="2000" dirty="0" err="1" smtClean="0">
                <a:latin typeface="Consolas"/>
                <a:cs typeface="Consolas"/>
              </a:rPr>
              <a:t>ivo</a:t>
            </a:r>
            <a:r>
              <a:rPr lang="en-US" sz="2000" dirty="0" smtClean="0">
                <a:latin typeface="Consolas"/>
                <a:cs typeface="Consolas"/>
              </a:rPr>
              <a:t>   </a:t>
            </a:r>
            <a:r>
              <a:rPr lang="en-US" sz="2000" dirty="0">
                <a:latin typeface="Consolas"/>
                <a:cs typeface="Consolas"/>
              </a:rPr>
              <a:t>8 Apr 29 23:58 </a:t>
            </a:r>
            <a:r>
              <a:rPr lang="en-US" sz="2000" dirty="0" err="1">
                <a:latin typeface="Consolas"/>
                <a:cs typeface="Consolas"/>
              </a:rPr>
              <a:t>README.md</a:t>
            </a:r>
            <a:endParaRPr lang="en-US" sz="2000" dirty="0">
              <a:latin typeface="Consolas"/>
              <a:cs typeface="Consolas"/>
            </a:endParaRPr>
          </a:p>
          <a:p>
            <a:r>
              <a:rPr lang="en-US" sz="2000" dirty="0">
                <a:latin typeface="Consolas"/>
                <a:cs typeface="Consolas"/>
              </a:rPr>
              <a:t>-</a:t>
            </a:r>
            <a:r>
              <a:rPr lang="en-US" sz="2000" dirty="0" err="1">
                <a:latin typeface="Consolas"/>
                <a:cs typeface="Consolas"/>
              </a:rPr>
              <a:t>rwxr</a:t>
            </a:r>
            <a:r>
              <a:rPr lang="en-US" sz="2000" dirty="0">
                <a:latin typeface="Consolas"/>
                <a:cs typeface="Consolas"/>
              </a:rPr>
              <a:t>-x--- 1 </a:t>
            </a:r>
            <a:r>
              <a:rPr lang="en-US" sz="2000" dirty="0" err="1">
                <a:latin typeface="Consolas"/>
                <a:cs typeface="Consolas"/>
              </a:rPr>
              <a:t>ivo</a:t>
            </a:r>
            <a:r>
              <a:rPr lang="en-US" sz="2000" dirty="0">
                <a:latin typeface="Consolas"/>
                <a:cs typeface="Consolas"/>
              </a:rPr>
              <a:t> </a:t>
            </a:r>
            <a:r>
              <a:rPr lang="en-US" sz="2000" dirty="0" err="1" smtClean="0">
                <a:latin typeface="Consolas"/>
                <a:cs typeface="Consolas"/>
              </a:rPr>
              <a:t>ivo</a:t>
            </a:r>
            <a:r>
              <a:rPr lang="en-US" sz="2000" dirty="0" smtClean="0">
                <a:latin typeface="Consolas"/>
                <a:cs typeface="Consolas"/>
              </a:rPr>
              <a:t> </a:t>
            </a:r>
            <a:r>
              <a:rPr lang="en-US" sz="2000" dirty="0">
                <a:latin typeface="Consolas"/>
                <a:cs typeface="Consolas"/>
              </a:rPr>
              <a:t>210 Apr 29 23:58 </a:t>
            </a:r>
            <a:r>
              <a:rPr lang="en-US" sz="2000" b="1" dirty="0" err="1">
                <a:solidFill>
                  <a:srgbClr val="568D20"/>
                </a:solidFill>
                <a:latin typeface="Consolas"/>
                <a:cs typeface="Consolas"/>
              </a:rPr>
              <a:t>run.sh</a:t>
            </a:r>
            <a:endParaRPr lang="en-US" sz="2000" b="1" dirty="0">
              <a:solidFill>
                <a:srgbClr val="568D20"/>
              </a:solidFill>
              <a:latin typeface="Consolas"/>
              <a:cs typeface="Consolas"/>
            </a:endParaRPr>
          </a:p>
          <a:p>
            <a:r>
              <a:rPr lang="en-US" sz="2000" dirty="0">
                <a:latin typeface="Consolas"/>
                <a:cs typeface="Consolas"/>
              </a:rPr>
              <a:t>-</a:t>
            </a:r>
            <a:r>
              <a:rPr lang="en-US" sz="2000" dirty="0" err="1">
                <a:latin typeface="Consolas"/>
                <a:cs typeface="Consolas"/>
              </a:rPr>
              <a:t>rwxr</a:t>
            </a:r>
            <a:r>
              <a:rPr lang="en-US" sz="2000" dirty="0">
                <a:latin typeface="Consolas"/>
                <a:cs typeface="Consolas"/>
              </a:rPr>
              <a:t>-x--- 1 </a:t>
            </a:r>
            <a:r>
              <a:rPr lang="en-US" sz="2000" dirty="0" err="1">
                <a:latin typeface="Consolas"/>
                <a:cs typeface="Consolas"/>
              </a:rPr>
              <a:t>ivo</a:t>
            </a:r>
            <a:r>
              <a:rPr lang="en-US" sz="2000" dirty="0">
                <a:latin typeface="Consolas"/>
                <a:cs typeface="Consolas"/>
              </a:rPr>
              <a:t> </a:t>
            </a:r>
            <a:r>
              <a:rPr lang="en-US" sz="2000" dirty="0" err="1" smtClean="0">
                <a:latin typeface="Consolas"/>
                <a:cs typeface="Consolas"/>
              </a:rPr>
              <a:t>ivo</a:t>
            </a:r>
            <a:r>
              <a:rPr lang="en-US" sz="2000" dirty="0" smtClean="0">
                <a:latin typeface="Consolas"/>
                <a:cs typeface="Consolas"/>
              </a:rPr>
              <a:t> </a:t>
            </a:r>
            <a:r>
              <a:rPr lang="en-US" sz="2000" dirty="0">
                <a:latin typeface="Consolas"/>
                <a:cs typeface="Consolas"/>
              </a:rPr>
              <a:t>206 Apr 29 23:58 </a:t>
            </a:r>
            <a:r>
              <a:rPr lang="en-US" sz="2000" b="1" dirty="0" err="1" smtClean="0">
                <a:solidFill>
                  <a:srgbClr val="568D20"/>
                </a:solidFill>
                <a:latin typeface="Consolas"/>
                <a:cs typeface="Consolas"/>
              </a:rPr>
              <a:t>setup.sh</a:t>
            </a:r>
            <a:endParaRPr lang="en-US" sz="2000" b="1" dirty="0">
              <a:solidFill>
                <a:srgbClr val="568D20"/>
              </a:solidFill>
              <a:latin typeface="Consolas"/>
              <a:cs typeface="Consolas"/>
            </a:endParaRPr>
          </a:p>
          <a:p>
            <a:r>
              <a:rPr lang="en-US" sz="2000" dirty="0">
                <a:latin typeface="Consolas"/>
                <a:cs typeface="Consolas"/>
              </a:rPr>
              <a:t>-</a:t>
            </a:r>
            <a:r>
              <a:rPr lang="en-US" sz="2000" dirty="0" err="1">
                <a:latin typeface="Consolas"/>
                <a:cs typeface="Consolas"/>
              </a:rPr>
              <a:t>rwxr</a:t>
            </a:r>
            <a:r>
              <a:rPr lang="en-US" sz="2000" dirty="0">
                <a:latin typeface="Consolas"/>
                <a:cs typeface="Consolas"/>
              </a:rPr>
              <a:t>-x--- 1 </a:t>
            </a:r>
            <a:r>
              <a:rPr lang="en-US" sz="2000" dirty="0" err="1">
                <a:latin typeface="Consolas"/>
                <a:cs typeface="Consolas"/>
              </a:rPr>
              <a:t>ivo</a:t>
            </a:r>
            <a:r>
              <a:rPr lang="en-US" sz="2000" dirty="0">
                <a:latin typeface="Consolas"/>
                <a:cs typeface="Consolas"/>
              </a:rPr>
              <a:t> </a:t>
            </a:r>
            <a:r>
              <a:rPr lang="en-US" sz="2000" dirty="0" err="1" smtClean="0">
                <a:latin typeface="Consolas"/>
                <a:cs typeface="Consolas"/>
              </a:rPr>
              <a:t>ivo</a:t>
            </a:r>
            <a:r>
              <a:rPr lang="en-US" sz="2000" dirty="0" smtClean="0">
                <a:latin typeface="Consolas"/>
                <a:cs typeface="Consolas"/>
              </a:rPr>
              <a:t>  </a:t>
            </a:r>
            <a:r>
              <a:rPr lang="en-US" sz="2000" dirty="0">
                <a:latin typeface="Consolas"/>
                <a:cs typeface="Consolas"/>
              </a:rPr>
              <a:t>61 Apr 29 23:</a:t>
            </a:r>
            <a:r>
              <a:rPr lang="en-US" sz="2000" dirty="0" smtClean="0">
                <a:latin typeface="Consolas"/>
                <a:cs typeface="Consolas"/>
              </a:rPr>
              <a:t>58 </a:t>
            </a:r>
            <a:r>
              <a:rPr lang="en-US" sz="2000" b="1" dirty="0" err="1" smtClean="0">
                <a:solidFill>
                  <a:srgbClr val="568D20"/>
                </a:solidFill>
                <a:latin typeface="Consolas"/>
                <a:cs typeface="Consolas"/>
              </a:rPr>
              <a:t>teardown.sh</a:t>
            </a:r>
            <a:endParaRPr lang="en-US" sz="2000" b="1" dirty="0">
              <a:latin typeface="Consolas"/>
              <a:cs typeface="Consolas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9517321" y="3293318"/>
            <a:ext cx="1270000" cy="276087"/>
          </a:xfrm>
          <a:prstGeom prst="rect">
            <a:avLst/>
          </a:prstGeom>
          <a:noFill/>
          <a:ln w="38100" cmpd="sng">
            <a:solidFill>
              <a:schemeClr val="accent2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723333" y="4338701"/>
            <a:ext cx="5613276" cy="15696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600" b="1" dirty="0" smtClean="0">
                <a:latin typeface="Consolas"/>
                <a:cs typeface="Consolas"/>
              </a:rPr>
              <a:t>#!/bin/bash</a:t>
            </a:r>
          </a:p>
          <a:p>
            <a:endParaRPr lang="en-US" sz="1600" b="1" dirty="0" smtClean="0">
              <a:latin typeface="Consolas"/>
              <a:cs typeface="Consolas"/>
            </a:endParaRPr>
          </a:p>
          <a:p>
            <a:r>
              <a:rPr lang="en-US" sz="1600" dirty="0" smtClean="0">
                <a:latin typeface="Consolas"/>
                <a:cs typeface="Consolas"/>
              </a:rPr>
              <a:t># request remote resources</a:t>
            </a:r>
          </a:p>
          <a:p>
            <a:r>
              <a:rPr lang="en-US" sz="1600" dirty="0" smtClean="0">
                <a:latin typeface="Consolas"/>
                <a:cs typeface="Consolas"/>
              </a:rPr>
              <a:t>docker </a:t>
            </a:r>
            <a:r>
              <a:rPr lang="en-US" sz="1600" dirty="0">
                <a:latin typeface="Consolas"/>
                <a:cs typeface="Consolas"/>
              </a:rPr>
              <a:t>run </a:t>
            </a:r>
            <a:r>
              <a:rPr lang="en-US" sz="1600" dirty="0" err="1">
                <a:latin typeface="Consolas"/>
                <a:cs typeface="Consolas"/>
              </a:rPr>
              <a:t>google</a:t>
            </a:r>
            <a:r>
              <a:rPr lang="en-US" sz="1600" dirty="0">
                <a:latin typeface="Consolas"/>
                <a:cs typeface="Consolas"/>
              </a:rPr>
              <a:t>/cloud-</a:t>
            </a:r>
            <a:r>
              <a:rPr lang="en-US" sz="1600" dirty="0" err="1">
                <a:latin typeface="Consolas"/>
                <a:cs typeface="Consolas"/>
              </a:rPr>
              <a:t>sdk</a:t>
            </a:r>
            <a:r>
              <a:rPr lang="en-US" sz="1600" dirty="0">
                <a:latin typeface="Consolas"/>
                <a:cs typeface="Consolas"/>
              </a:rPr>
              <a:t> </a:t>
            </a:r>
            <a:r>
              <a:rPr lang="en-US" sz="1600" dirty="0" err="1">
                <a:latin typeface="Consolas"/>
                <a:cs typeface="Consolas"/>
              </a:rPr>
              <a:t>gcloud</a:t>
            </a:r>
            <a:r>
              <a:rPr lang="en-US" sz="1600" dirty="0">
                <a:latin typeface="Consolas"/>
                <a:cs typeface="Consolas"/>
              </a:rPr>
              <a:t> </a:t>
            </a:r>
            <a:r>
              <a:rPr lang="en-US" sz="1600" dirty="0" err="1" smtClean="0">
                <a:latin typeface="Consolas"/>
                <a:cs typeface="Consolas"/>
              </a:rPr>
              <a:t>init</a:t>
            </a:r>
            <a:endParaRPr lang="en-US" sz="1600" dirty="0" smtClean="0">
              <a:latin typeface="Consolas"/>
              <a:cs typeface="Consolas"/>
            </a:endParaRPr>
          </a:p>
          <a:p>
            <a:endParaRPr lang="en-US" sz="1600" dirty="0">
              <a:latin typeface="Consolas"/>
              <a:cs typeface="Consolas"/>
            </a:endParaRPr>
          </a:p>
          <a:p>
            <a:r>
              <a:rPr lang="en-US" sz="1600" dirty="0" smtClean="0">
                <a:latin typeface="Consolas"/>
                <a:cs typeface="Consolas"/>
              </a:rPr>
              <a:t>...</a:t>
            </a:r>
          </a:p>
        </p:txBody>
      </p:sp>
      <p:cxnSp>
        <p:nvCxnSpPr>
          <p:cNvPr id="7" name="Shape 381"/>
          <p:cNvCxnSpPr>
            <a:endCxn id="8" idx="1"/>
          </p:cNvCxnSpPr>
          <p:nvPr/>
        </p:nvCxnSpPr>
        <p:spPr>
          <a:xfrm flipV="1">
            <a:off x="8897882" y="3389322"/>
            <a:ext cx="619439" cy="907339"/>
          </a:xfrm>
          <a:prstGeom prst="straightConnector1">
            <a:avLst/>
          </a:prstGeom>
          <a:noFill/>
          <a:ln w="22225" cap="flat" cmpd="sng">
            <a:solidFill>
              <a:schemeClr val="tx1"/>
            </a:solidFill>
            <a:prstDash val="solid"/>
            <a:round/>
            <a:headEnd type="triangle" w="lg" len="lg"/>
            <a:tailEnd type="none" w="lg" len="lg"/>
          </a:ln>
        </p:spPr>
      </p:cxnSp>
      <p:sp>
        <p:nvSpPr>
          <p:cNvPr id="8" name="Rectangle 7"/>
          <p:cNvSpPr/>
          <p:nvPr/>
        </p:nvSpPr>
        <p:spPr>
          <a:xfrm>
            <a:off x="9517321" y="2952101"/>
            <a:ext cx="1270000" cy="276087"/>
          </a:xfrm>
          <a:prstGeom prst="rect">
            <a:avLst/>
          </a:prstGeom>
          <a:noFill/>
          <a:ln w="38100" cmpd="sng">
            <a:solidFill>
              <a:schemeClr val="accent2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hape 381"/>
          <p:cNvCxnSpPr/>
          <p:nvPr/>
        </p:nvCxnSpPr>
        <p:spPr>
          <a:xfrm flipV="1">
            <a:off x="8459155" y="3115736"/>
            <a:ext cx="1058166" cy="1375365"/>
          </a:xfrm>
          <a:prstGeom prst="straightConnector1">
            <a:avLst/>
          </a:prstGeom>
          <a:noFill/>
          <a:ln w="22225" cap="flat" cmpd="sng">
            <a:solidFill>
              <a:schemeClr val="tx1"/>
            </a:solidFill>
            <a:prstDash val="solid"/>
            <a:round/>
            <a:headEnd type="triangle" w="lg" len="lg"/>
            <a:tailEnd type="none" w="lg" len="lg"/>
          </a:ln>
        </p:spPr>
      </p:cxnSp>
      <p:sp>
        <p:nvSpPr>
          <p:cNvPr id="10" name="Rectangle 9"/>
          <p:cNvSpPr/>
          <p:nvPr/>
        </p:nvSpPr>
        <p:spPr>
          <a:xfrm>
            <a:off x="3875733" y="4491101"/>
            <a:ext cx="5613276" cy="15696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600" b="1" dirty="0" smtClean="0">
                <a:latin typeface="Consolas"/>
                <a:cs typeface="Consolas"/>
              </a:rPr>
              <a:t>#!/bin/bash</a:t>
            </a:r>
          </a:p>
          <a:p>
            <a:endParaRPr lang="en-US" sz="1600" b="1" dirty="0" smtClean="0">
              <a:latin typeface="Consolas"/>
              <a:cs typeface="Consolas"/>
            </a:endParaRPr>
          </a:p>
          <a:p>
            <a:r>
              <a:rPr lang="en-US" sz="1600" dirty="0" smtClean="0">
                <a:latin typeface="Consolas"/>
                <a:cs typeface="Consolas"/>
              </a:rPr>
              <a:t># trigger execution of experiment</a:t>
            </a:r>
          </a:p>
          <a:p>
            <a:r>
              <a:rPr lang="en-US" sz="1600" dirty="0" smtClean="0">
                <a:latin typeface="Consolas"/>
                <a:cs typeface="Consolas"/>
              </a:rPr>
              <a:t>docker run </a:t>
            </a:r>
            <a:r>
              <a:rPr lang="en-US" sz="1600" dirty="0" err="1" smtClean="0">
                <a:latin typeface="Consolas"/>
                <a:cs typeface="Consolas"/>
              </a:rPr>
              <a:t>google</a:t>
            </a:r>
            <a:r>
              <a:rPr lang="en-US" sz="1600" dirty="0" smtClean="0">
                <a:latin typeface="Consolas"/>
                <a:cs typeface="Consolas"/>
              </a:rPr>
              <a:t>/</a:t>
            </a:r>
            <a:r>
              <a:rPr lang="en-US" sz="1600" dirty="0" err="1" smtClean="0">
                <a:latin typeface="Consolas"/>
                <a:cs typeface="Consolas"/>
              </a:rPr>
              <a:t>kubectl</a:t>
            </a:r>
            <a:r>
              <a:rPr lang="en-US" sz="1600" dirty="0" smtClean="0">
                <a:latin typeface="Consolas"/>
                <a:cs typeface="Consolas"/>
              </a:rPr>
              <a:t> run ...</a:t>
            </a:r>
          </a:p>
          <a:p>
            <a:endParaRPr lang="en-US" sz="1600" dirty="0">
              <a:latin typeface="Consolas"/>
              <a:cs typeface="Consolas"/>
            </a:endParaRPr>
          </a:p>
          <a:p>
            <a:r>
              <a:rPr lang="en-US" sz="1600" dirty="0" smtClean="0">
                <a:latin typeface="Consolas"/>
                <a:cs typeface="Consolas"/>
              </a:rPr>
              <a:t>...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84854" y="1576708"/>
            <a:ext cx="296284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 smtClean="0"/>
              <a:t>CLI tool</a:t>
            </a:r>
          </a:p>
        </p:txBody>
      </p:sp>
    </p:spTree>
    <p:extLst>
      <p:ext uri="{BB962C8B-B14F-4D97-AF65-F5344CB8AC3E}">
        <p14:creationId xmlns:p14="http://schemas.microsoft.com/office/powerpoint/2010/main" val="481457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8" grpId="0" animBg="1"/>
      <p:bldP spid="1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6593342" y="913141"/>
            <a:ext cx="3506947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Clr>
                <a:prstClr val="black"/>
              </a:buClr>
              <a:buSzPct val="25000"/>
            </a:pPr>
            <a:r>
              <a:rPr lang="en-US" b="1" dirty="0" err="1" smtClean="0">
                <a:solidFill>
                  <a:prstClr val="black"/>
                </a:solidFill>
                <a:latin typeface="Consolas"/>
                <a:ea typeface="Calibri"/>
                <a:cs typeface="Consolas"/>
                <a:sym typeface="Calibri"/>
              </a:rPr>
              <a:t>mypaper</a:t>
            </a:r>
            <a:r>
              <a:rPr lang="en-US" b="1" dirty="0" smtClean="0">
                <a:solidFill>
                  <a:prstClr val="black"/>
                </a:solidFill>
                <a:latin typeface="Consolas"/>
                <a:ea typeface="Calibri"/>
                <a:cs typeface="Consolas"/>
                <a:sym typeface="Calibri"/>
              </a:rPr>
              <a:t>/pipelines/exp1</a:t>
            </a:r>
            <a:endParaRPr lang="en-US" b="1" dirty="0">
              <a:solidFill>
                <a:prstClr val="black"/>
              </a:solidFill>
              <a:latin typeface="Consolas"/>
              <a:ea typeface="Calibri"/>
              <a:cs typeface="Consolas"/>
              <a:sym typeface="Calibri"/>
            </a:endParaRPr>
          </a:p>
          <a:p>
            <a:pPr lvl="0">
              <a:buClr>
                <a:prstClr val="black"/>
              </a:buClr>
              <a:buSzPct val="25000"/>
            </a:pPr>
            <a:r>
              <a:rPr lang="en-US" b="1" dirty="0">
                <a:solidFill>
                  <a:prstClr val="black"/>
                </a:solidFill>
                <a:latin typeface="Consolas"/>
                <a:ea typeface="Calibri"/>
                <a:cs typeface="Consolas"/>
                <a:sym typeface="Calibri"/>
              </a:rPr>
              <a:t>├── </a:t>
            </a:r>
            <a:r>
              <a:rPr lang="en-US" b="1" dirty="0" err="1">
                <a:solidFill>
                  <a:prstClr val="black"/>
                </a:solidFill>
                <a:latin typeface="Consolas"/>
                <a:ea typeface="Calibri"/>
                <a:cs typeface="Consolas"/>
                <a:sym typeface="Calibri"/>
              </a:rPr>
              <a:t>ansible</a:t>
            </a:r>
            <a:r>
              <a:rPr lang="en-US" b="1" dirty="0">
                <a:solidFill>
                  <a:prstClr val="black"/>
                </a:solidFill>
                <a:latin typeface="Consolas"/>
                <a:ea typeface="Calibri"/>
                <a:cs typeface="Consolas"/>
                <a:sym typeface="Calibri"/>
              </a:rPr>
              <a:t>/</a:t>
            </a:r>
          </a:p>
          <a:p>
            <a:pPr lvl="0">
              <a:buClr>
                <a:prstClr val="black"/>
              </a:buClr>
              <a:buSzPct val="25000"/>
            </a:pPr>
            <a:r>
              <a:rPr lang="en-US" b="1" dirty="0">
                <a:solidFill>
                  <a:prstClr val="black"/>
                </a:solidFill>
                <a:latin typeface="Consolas"/>
                <a:ea typeface="Calibri"/>
                <a:cs typeface="Consolas"/>
                <a:sym typeface="Calibri"/>
              </a:rPr>
              <a:t>│   ├── </a:t>
            </a:r>
            <a:r>
              <a:rPr lang="en-US" b="1" dirty="0" err="1">
                <a:solidFill>
                  <a:prstClr val="black"/>
                </a:solidFill>
                <a:latin typeface="Consolas"/>
                <a:ea typeface="Calibri"/>
                <a:cs typeface="Consolas"/>
                <a:sym typeface="Calibri"/>
              </a:rPr>
              <a:t>ansible.cfg</a:t>
            </a:r>
            <a:endParaRPr lang="en-US" b="1" dirty="0">
              <a:solidFill>
                <a:prstClr val="black"/>
              </a:solidFill>
              <a:latin typeface="Consolas"/>
              <a:ea typeface="Calibri"/>
              <a:cs typeface="Consolas"/>
              <a:sym typeface="Calibri"/>
            </a:endParaRPr>
          </a:p>
          <a:p>
            <a:pPr lvl="0">
              <a:buClr>
                <a:prstClr val="black"/>
              </a:buClr>
              <a:buSzPct val="25000"/>
            </a:pPr>
            <a:r>
              <a:rPr lang="en-US" b="1" dirty="0">
                <a:solidFill>
                  <a:prstClr val="black"/>
                </a:solidFill>
                <a:latin typeface="Consolas"/>
                <a:ea typeface="Calibri"/>
                <a:cs typeface="Consolas"/>
                <a:sym typeface="Calibri"/>
              </a:rPr>
              <a:t>│   ├── </a:t>
            </a:r>
            <a:r>
              <a:rPr lang="en-US" b="1" dirty="0" err="1">
                <a:solidFill>
                  <a:prstClr val="black"/>
                </a:solidFill>
                <a:latin typeface="Consolas"/>
                <a:ea typeface="Calibri"/>
                <a:cs typeface="Consolas"/>
                <a:sym typeface="Calibri"/>
              </a:rPr>
              <a:t>machines.txt</a:t>
            </a:r>
            <a:endParaRPr lang="en-US" b="1" dirty="0">
              <a:solidFill>
                <a:prstClr val="black"/>
              </a:solidFill>
              <a:latin typeface="Consolas"/>
              <a:ea typeface="Calibri"/>
              <a:cs typeface="Consolas"/>
              <a:sym typeface="Calibri"/>
            </a:endParaRPr>
          </a:p>
          <a:p>
            <a:pPr lvl="0">
              <a:buClr>
                <a:prstClr val="black"/>
              </a:buClr>
              <a:buSzPct val="25000"/>
            </a:pPr>
            <a:r>
              <a:rPr lang="en-US" b="1" dirty="0">
                <a:solidFill>
                  <a:prstClr val="black"/>
                </a:solidFill>
                <a:latin typeface="Consolas"/>
                <a:ea typeface="Calibri"/>
                <a:cs typeface="Consolas"/>
                <a:sym typeface="Calibri"/>
              </a:rPr>
              <a:t>│   └── </a:t>
            </a:r>
            <a:r>
              <a:rPr lang="en-US" b="1" dirty="0" err="1">
                <a:solidFill>
                  <a:prstClr val="black"/>
                </a:solidFill>
                <a:latin typeface="Consolas"/>
                <a:ea typeface="Calibri"/>
                <a:cs typeface="Consolas"/>
                <a:sym typeface="Calibri"/>
              </a:rPr>
              <a:t>playbook.yml</a:t>
            </a:r>
            <a:endParaRPr lang="en-US" b="1" dirty="0">
              <a:solidFill>
                <a:prstClr val="black"/>
              </a:solidFill>
              <a:latin typeface="Consolas"/>
              <a:ea typeface="Calibri"/>
              <a:cs typeface="Consolas"/>
              <a:sym typeface="Calibri"/>
            </a:endParaRPr>
          </a:p>
          <a:p>
            <a:pPr lvl="0">
              <a:buClr>
                <a:prstClr val="black"/>
              </a:buClr>
              <a:buSzPct val="25000"/>
            </a:pPr>
            <a:r>
              <a:rPr lang="en-US" b="1" dirty="0">
                <a:solidFill>
                  <a:prstClr val="black"/>
                </a:solidFill>
                <a:latin typeface="Consolas"/>
                <a:ea typeface="Calibri"/>
                <a:cs typeface="Consolas"/>
                <a:sym typeface="Calibri"/>
              </a:rPr>
              <a:t>├── docker/</a:t>
            </a:r>
          </a:p>
          <a:p>
            <a:pPr lvl="0">
              <a:buClr>
                <a:prstClr val="black"/>
              </a:buClr>
              <a:buSzPct val="25000"/>
            </a:pPr>
            <a:r>
              <a:rPr lang="en-US" b="1" dirty="0">
                <a:solidFill>
                  <a:prstClr val="black"/>
                </a:solidFill>
                <a:latin typeface="Consolas"/>
                <a:ea typeface="Calibri"/>
                <a:cs typeface="Consolas"/>
                <a:sym typeface="Calibri"/>
              </a:rPr>
              <a:t>│   ├── </a:t>
            </a:r>
            <a:r>
              <a:rPr lang="en-US" b="1" dirty="0" err="1">
                <a:solidFill>
                  <a:prstClr val="black"/>
                </a:solidFill>
                <a:latin typeface="Consolas"/>
                <a:ea typeface="Calibri"/>
                <a:cs typeface="Consolas"/>
                <a:sym typeface="Calibri"/>
              </a:rPr>
              <a:t>Dockerfile</a:t>
            </a:r>
            <a:endParaRPr lang="en-US" b="1" dirty="0">
              <a:solidFill>
                <a:prstClr val="black"/>
              </a:solidFill>
              <a:latin typeface="Consolas"/>
              <a:ea typeface="Calibri"/>
              <a:cs typeface="Consolas"/>
              <a:sym typeface="Calibri"/>
            </a:endParaRPr>
          </a:p>
          <a:p>
            <a:pPr lvl="0">
              <a:buClr>
                <a:prstClr val="black"/>
              </a:buClr>
              <a:buSzPct val="25000"/>
            </a:pPr>
            <a:r>
              <a:rPr lang="en-US" b="1" dirty="0">
                <a:solidFill>
                  <a:prstClr val="black"/>
                </a:solidFill>
                <a:latin typeface="Consolas"/>
                <a:ea typeface="Calibri"/>
                <a:cs typeface="Consolas"/>
                <a:sym typeface="Calibri"/>
              </a:rPr>
              <a:t>│   └── </a:t>
            </a:r>
            <a:r>
              <a:rPr lang="en-US" b="1" dirty="0" err="1">
                <a:solidFill>
                  <a:prstClr val="black"/>
                </a:solidFill>
                <a:latin typeface="Consolas"/>
                <a:ea typeface="Calibri"/>
                <a:cs typeface="Consolas"/>
                <a:sym typeface="Calibri"/>
              </a:rPr>
              <a:t>entrypoint.sh</a:t>
            </a:r>
            <a:endParaRPr lang="en-US" b="1" dirty="0">
              <a:solidFill>
                <a:prstClr val="black"/>
              </a:solidFill>
              <a:latin typeface="Consolas"/>
              <a:ea typeface="Calibri"/>
              <a:cs typeface="Consolas"/>
              <a:sym typeface="Calibri"/>
            </a:endParaRPr>
          </a:p>
          <a:p>
            <a:pPr lvl="0">
              <a:buClr>
                <a:prstClr val="black"/>
              </a:buClr>
              <a:buSzPct val="25000"/>
            </a:pPr>
            <a:r>
              <a:rPr lang="en-US" b="1" dirty="0">
                <a:solidFill>
                  <a:prstClr val="black"/>
                </a:solidFill>
                <a:latin typeface="Consolas"/>
                <a:ea typeface="Calibri"/>
                <a:cs typeface="Consolas"/>
                <a:sym typeface="Calibri"/>
              </a:rPr>
              <a:t>├── </a:t>
            </a:r>
            <a:r>
              <a:rPr lang="en-US" b="1" dirty="0" err="1" smtClean="0">
                <a:solidFill>
                  <a:prstClr val="black"/>
                </a:solidFill>
                <a:latin typeface="Consolas"/>
                <a:ea typeface="Calibri"/>
                <a:cs typeface="Consolas"/>
                <a:sym typeface="Calibri"/>
              </a:rPr>
              <a:t>enos</a:t>
            </a:r>
            <a:r>
              <a:rPr lang="en-US" b="1" dirty="0" smtClean="0">
                <a:solidFill>
                  <a:prstClr val="black"/>
                </a:solidFill>
                <a:latin typeface="Consolas"/>
                <a:ea typeface="Calibri"/>
                <a:cs typeface="Consolas"/>
                <a:sym typeface="Calibri"/>
              </a:rPr>
              <a:t>/</a:t>
            </a:r>
            <a:endParaRPr lang="en-US" b="1" dirty="0">
              <a:solidFill>
                <a:prstClr val="black"/>
              </a:solidFill>
              <a:latin typeface="Consolas"/>
              <a:ea typeface="Calibri"/>
              <a:cs typeface="Consolas"/>
              <a:sym typeface="Calibri"/>
            </a:endParaRPr>
          </a:p>
          <a:p>
            <a:pPr lvl="0">
              <a:buClr>
                <a:prstClr val="black"/>
              </a:buClr>
              <a:buSzPct val="25000"/>
            </a:pPr>
            <a:r>
              <a:rPr lang="en-US" b="1" dirty="0">
                <a:solidFill>
                  <a:prstClr val="black"/>
                </a:solidFill>
                <a:latin typeface="Consolas"/>
                <a:ea typeface="Calibri"/>
                <a:cs typeface="Consolas"/>
                <a:sym typeface="Calibri"/>
              </a:rPr>
              <a:t>│   └── </a:t>
            </a:r>
            <a:r>
              <a:rPr lang="en-US" b="1" dirty="0" err="1" smtClean="0">
                <a:solidFill>
                  <a:prstClr val="black"/>
                </a:solidFill>
                <a:latin typeface="Consolas"/>
                <a:ea typeface="Calibri"/>
                <a:cs typeface="Consolas"/>
                <a:sym typeface="Calibri"/>
              </a:rPr>
              <a:t>reservation.yml</a:t>
            </a:r>
            <a:endParaRPr lang="en-US" b="1" dirty="0">
              <a:solidFill>
                <a:prstClr val="black"/>
              </a:solidFill>
              <a:latin typeface="Consolas"/>
              <a:ea typeface="Calibri"/>
              <a:cs typeface="Consolas"/>
              <a:sym typeface="Calibri"/>
            </a:endParaRPr>
          </a:p>
          <a:p>
            <a:pPr lvl="0">
              <a:buClr>
                <a:prstClr val="black"/>
              </a:buClr>
              <a:buSzPct val="25000"/>
            </a:pPr>
            <a:r>
              <a:rPr lang="en-US" b="1" dirty="0">
                <a:solidFill>
                  <a:prstClr val="black"/>
                </a:solidFill>
                <a:latin typeface="Consolas"/>
                <a:ea typeface="Calibri"/>
                <a:cs typeface="Consolas"/>
                <a:sym typeface="Calibri"/>
              </a:rPr>
              <a:t>├── results/</a:t>
            </a:r>
          </a:p>
          <a:p>
            <a:pPr lvl="0">
              <a:buClr>
                <a:prstClr val="black"/>
              </a:buClr>
              <a:buSzPct val="25000"/>
            </a:pPr>
            <a:r>
              <a:rPr lang="en-US" b="1" dirty="0">
                <a:solidFill>
                  <a:prstClr val="black"/>
                </a:solidFill>
                <a:latin typeface="Consolas"/>
                <a:ea typeface="Calibri"/>
                <a:cs typeface="Consolas"/>
                <a:sym typeface="Calibri"/>
              </a:rPr>
              <a:t>│   ├── figure1.png</a:t>
            </a:r>
          </a:p>
          <a:p>
            <a:pPr lvl="0">
              <a:buClr>
                <a:prstClr val="black"/>
              </a:buClr>
              <a:buSzPct val="25000"/>
            </a:pPr>
            <a:r>
              <a:rPr lang="en-US" b="1" dirty="0">
                <a:solidFill>
                  <a:prstClr val="black"/>
                </a:solidFill>
                <a:latin typeface="Consolas"/>
                <a:ea typeface="Calibri"/>
                <a:cs typeface="Consolas"/>
                <a:sym typeface="Calibri"/>
              </a:rPr>
              <a:t>│   ├── </a:t>
            </a:r>
            <a:r>
              <a:rPr lang="en-US" b="1" dirty="0" err="1">
                <a:solidFill>
                  <a:prstClr val="black"/>
                </a:solidFill>
                <a:latin typeface="Consolas"/>
                <a:ea typeface="Calibri"/>
                <a:cs typeface="Consolas"/>
                <a:sym typeface="Calibri"/>
              </a:rPr>
              <a:t>postprocess.py</a:t>
            </a:r>
            <a:endParaRPr lang="en-US" b="1" dirty="0">
              <a:solidFill>
                <a:prstClr val="black"/>
              </a:solidFill>
              <a:latin typeface="Consolas"/>
              <a:ea typeface="Calibri"/>
              <a:cs typeface="Consolas"/>
              <a:sym typeface="Calibri"/>
            </a:endParaRPr>
          </a:p>
          <a:p>
            <a:pPr lvl="0">
              <a:buClr>
                <a:prstClr val="black"/>
              </a:buClr>
              <a:buSzPct val="25000"/>
            </a:pPr>
            <a:r>
              <a:rPr lang="en-US" b="1" dirty="0">
                <a:solidFill>
                  <a:prstClr val="black"/>
                </a:solidFill>
                <a:latin typeface="Consolas"/>
                <a:ea typeface="Calibri"/>
                <a:cs typeface="Consolas"/>
                <a:sym typeface="Calibri"/>
              </a:rPr>
              <a:t>│   └── </a:t>
            </a:r>
            <a:r>
              <a:rPr lang="en-US" b="1" dirty="0" err="1">
                <a:solidFill>
                  <a:prstClr val="black"/>
                </a:solidFill>
                <a:latin typeface="Consolas"/>
                <a:ea typeface="Calibri"/>
                <a:cs typeface="Consolas"/>
                <a:sym typeface="Calibri"/>
              </a:rPr>
              <a:t>visualize.ipynb</a:t>
            </a:r>
            <a:endParaRPr lang="en-US" b="1" dirty="0">
              <a:solidFill>
                <a:prstClr val="black"/>
              </a:solidFill>
              <a:latin typeface="Consolas"/>
              <a:ea typeface="Calibri"/>
              <a:cs typeface="Consolas"/>
              <a:sym typeface="Calibri"/>
            </a:endParaRPr>
          </a:p>
          <a:p>
            <a:pPr lvl="0">
              <a:buClr>
                <a:prstClr val="black"/>
              </a:buClr>
              <a:buSzPct val="25000"/>
            </a:pPr>
            <a:r>
              <a:rPr lang="en-US" b="1" dirty="0">
                <a:solidFill>
                  <a:prstClr val="black"/>
                </a:solidFill>
                <a:latin typeface="Consolas"/>
                <a:ea typeface="Calibri"/>
                <a:cs typeface="Consolas"/>
                <a:sym typeface="Calibri"/>
              </a:rPr>
              <a:t>├── </a:t>
            </a:r>
            <a:r>
              <a:rPr lang="en-US" b="1" dirty="0" err="1">
                <a:solidFill>
                  <a:prstClr val="black"/>
                </a:solidFill>
                <a:latin typeface="Consolas"/>
                <a:ea typeface="Calibri"/>
                <a:cs typeface="Consolas"/>
                <a:sym typeface="Calibri"/>
              </a:rPr>
              <a:t>run.sh</a:t>
            </a:r>
            <a:endParaRPr lang="en-US" b="1" dirty="0">
              <a:solidFill>
                <a:prstClr val="black"/>
              </a:solidFill>
              <a:latin typeface="Consolas"/>
              <a:ea typeface="Calibri"/>
              <a:cs typeface="Consolas"/>
              <a:sym typeface="Calibri"/>
            </a:endParaRPr>
          </a:p>
          <a:p>
            <a:pPr lvl="0">
              <a:buClr>
                <a:prstClr val="black"/>
              </a:buClr>
              <a:buSzPct val="25000"/>
            </a:pPr>
            <a:r>
              <a:rPr lang="en-US" b="1" dirty="0">
                <a:solidFill>
                  <a:prstClr val="black"/>
                </a:solidFill>
                <a:latin typeface="Consolas"/>
                <a:ea typeface="Calibri"/>
                <a:cs typeface="Consolas"/>
                <a:sym typeface="Calibri"/>
              </a:rPr>
              <a:t>├── </a:t>
            </a:r>
            <a:r>
              <a:rPr lang="en-US" b="1" dirty="0" err="1">
                <a:solidFill>
                  <a:prstClr val="black"/>
                </a:solidFill>
                <a:latin typeface="Consolas"/>
                <a:ea typeface="Calibri"/>
                <a:cs typeface="Consolas"/>
                <a:sym typeface="Calibri"/>
              </a:rPr>
              <a:t>setup.sh</a:t>
            </a:r>
            <a:endParaRPr lang="en-US" b="1" dirty="0">
              <a:solidFill>
                <a:prstClr val="black"/>
              </a:solidFill>
              <a:latin typeface="Consolas"/>
              <a:ea typeface="Calibri"/>
              <a:cs typeface="Consolas"/>
              <a:sym typeface="Calibri"/>
            </a:endParaRPr>
          </a:p>
          <a:p>
            <a:pPr lvl="0">
              <a:buClr>
                <a:prstClr val="black"/>
              </a:buClr>
              <a:buSzPct val="25000"/>
            </a:pPr>
            <a:r>
              <a:rPr lang="en-US" b="1" dirty="0" smtClean="0">
                <a:solidFill>
                  <a:prstClr val="black"/>
                </a:solidFill>
                <a:latin typeface="Consolas"/>
                <a:ea typeface="Calibri"/>
                <a:cs typeface="Consolas"/>
                <a:sym typeface="Calibri"/>
              </a:rPr>
              <a:t>├── </a:t>
            </a:r>
            <a:r>
              <a:rPr lang="en-US" b="1" dirty="0" err="1" smtClean="0">
                <a:solidFill>
                  <a:prstClr val="black"/>
                </a:solidFill>
                <a:latin typeface="Consolas"/>
                <a:ea typeface="Calibri"/>
                <a:cs typeface="Consolas"/>
                <a:sym typeface="Calibri"/>
              </a:rPr>
              <a:t>teardown.sh</a:t>
            </a:r>
            <a:endParaRPr lang="en-US" b="1" dirty="0" smtClean="0">
              <a:solidFill>
                <a:prstClr val="black"/>
              </a:solidFill>
              <a:latin typeface="Consolas"/>
              <a:ea typeface="Calibri"/>
              <a:cs typeface="Consolas"/>
              <a:sym typeface="Calibri"/>
            </a:endParaRPr>
          </a:p>
          <a:p>
            <a:pPr>
              <a:buClr>
                <a:prstClr val="black"/>
              </a:buClr>
              <a:buSzPct val="25000"/>
            </a:pPr>
            <a:r>
              <a:rPr lang="en-US" b="1" dirty="0">
                <a:solidFill>
                  <a:prstClr val="black"/>
                </a:solidFill>
                <a:latin typeface="Consolas"/>
                <a:ea typeface="Calibri"/>
                <a:cs typeface="Consolas"/>
                <a:sym typeface="Calibri"/>
              </a:rPr>
              <a:t>├── </a:t>
            </a:r>
            <a:r>
              <a:rPr lang="en-US" b="1" dirty="0" err="1" smtClean="0">
                <a:solidFill>
                  <a:prstClr val="black"/>
                </a:solidFill>
                <a:latin typeface="Consolas"/>
                <a:ea typeface="Calibri"/>
                <a:cs typeface="Consolas"/>
                <a:sym typeface="Calibri"/>
              </a:rPr>
              <a:t>validate.sh</a:t>
            </a:r>
            <a:endParaRPr lang="en-US" b="1" dirty="0">
              <a:solidFill>
                <a:prstClr val="black"/>
              </a:solidFill>
              <a:latin typeface="Consolas"/>
              <a:ea typeface="Calibri"/>
              <a:cs typeface="Consolas"/>
              <a:sym typeface="Calibri"/>
            </a:endParaRPr>
          </a:p>
          <a:p>
            <a:pPr lvl="0">
              <a:buClr>
                <a:prstClr val="black"/>
              </a:buClr>
              <a:buSzPct val="25000"/>
            </a:pPr>
            <a:r>
              <a:rPr lang="en-US" b="1" dirty="0" smtClean="0">
                <a:solidFill>
                  <a:prstClr val="black"/>
                </a:solidFill>
                <a:latin typeface="Consolas"/>
                <a:ea typeface="Calibri"/>
                <a:cs typeface="Consolas"/>
                <a:sym typeface="Calibri"/>
              </a:rPr>
              <a:t>└── </a:t>
            </a:r>
            <a:r>
              <a:rPr lang="en-US" b="1" dirty="0" err="1">
                <a:solidFill>
                  <a:prstClr val="black"/>
                </a:solidFill>
                <a:latin typeface="Consolas"/>
                <a:ea typeface="Calibri"/>
                <a:cs typeface="Consolas"/>
                <a:sym typeface="Calibri"/>
              </a:rPr>
              <a:t>vars.yml</a:t>
            </a:r>
            <a:endParaRPr lang="en-US" b="1" dirty="0">
              <a:solidFill>
                <a:prstClr val="black"/>
              </a:solidFill>
              <a:latin typeface="Consolas"/>
              <a:ea typeface="Calibri"/>
              <a:cs typeface="Consolas"/>
              <a:sym typeface="Calibri"/>
            </a:endParaRPr>
          </a:p>
        </p:txBody>
      </p:sp>
      <p:sp>
        <p:nvSpPr>
          <p:cNvPr id="4" name="Cloud 3"/>
          <p:cNvSpPr/>
          <p:nvPr/>
        </p:nvSpPr>
        <p:spPr>
          <a:xfrm>
            <a:off x="1481954" y="923651"/>
            <a:ext cx="4251738" cy="1992830"/>
          </a:xfrm>
          <a:prstGeom prst="cloud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b="15399"/>
          <a:stretch/>
        </p:blipFill>
        <p:spPr>
          <a:xfrm>
            <a:off x="6195693" y="1220872"/>
            <a:ext cx="397649" cy="41389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8674" y="1822576"/>
            <a:ext cx="1607864" cy="568492"/>
          </a:xfrm>
          <a:prstGeom prst="rect">
            <a:avLst/>
          </a:prstGeom>
        </p:spPr>
      </p:pic>
      <p:pic>
        <p:nvPicPr>
          <p:cNvPr id="9" name="Shape 247"/>
          <p:cNvPicPr preferRelativeResize="0"/>
          <p:nvPr/>
        </p:nvPicPr>
        <p:blipFill rotWithShape="1">
          <a:blip r:embed="rId4">
            <a:alphaModFix/>
          </a:blip>
          <a:srcRect l="6030" t="11670" r="56580" b="19024"/>
          <a:stretch/>
        </p:blipFill>
        <p:spPr>
          <a:xfrm>
            <a:off x="6081994" y="2302135"/>
            <a:ext cx="625047" cy="465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139" b="-1729"/>
          <a:stretch/>
        </p:blipFill>
        <p:spPr>
          <a:xfrm>
            <a:off x="6152468" y="3018123"/>
            <a:ext cx="519842" cy="654256"/>
          </a:xfrm>
          <a:prstGeom prst="rect">
            <a:avLst/>
          </a:prstGeom>
        </p:spPr>
      </p:pic>
      <p:pic>
        <p:nvPicPr>
          <p:cNvPr id="11" name="Shape 199" descr="Image result for icon laptop user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160290" y="2969312"/>
            <a:ext cx="1041150" cy="87504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" name="Shape 381"/>
          <p:cNvCxnSpPr>
            <a:stCxn id="6" idx="3"/>
          </p:cNvCxnSpPr>
          <p:nvPr/>
        </p:nvCxnSpPr>
        <p:spPr>
          <a:xfrm flipV="1">
            <a:off x="3208848" y="1417701"/>
            <a:ext cx="722487" cy="332024"/>
          </a:xfrm>
          <a:prstGeom prst="straightConnector1">
            <a:avLst/>
          </a:prstGeom>
          <a:noFill/>
          <a:ln w="22225" cap="flat" cmpd="sng">
            <a:solidFill>
              <a:schemeClr val="tx1"/>
            </a:solidFill>
            <a:prstDash val="solid"/>
            <a:round/>
            <a:headEnd type="triangle" w="lg" len="lg"/>
            <a:tailEnd type="none" w="lg" len="lg"/>
          </a:ln>
        </p:spPr>
      </p:cxnSp>
      <p:pic>
        <p:nvPicPr>
          <p:cNvPr id="13" name="Shape 383" descr="Image result for docker registry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003979" y="1057508"/>
            <a:ext cx="797400" cy="781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" name="Shape 381"/>
          <p:cNvCxnSpPr/>
          <p:nvPr/>
        </p:nvCxnSpPr>
        <p:spPr>
          <a:xfrm>
            <a:off x="2895518" y="2327796"/>
            <a:ext cx="333476" cy="898925"/>
          </a:xfrm>
          <a:prstGeom prst="straightConnector1">
            <a:avLst/>
          </a:prstGeom>
          <a:noFill/>
          <a:ln w="22225" cap="flat" cmpd="sng">
            <a:solidFill>
              <a:schemeClr val="tx1"/>
            </a:solidFill>
            <a:prstDash val="solid"/>
            <a:round/>
            <a:headEnd type="triangle" w="lg" len="lg"/>
            <a:tailEnd type="triangle" w="lg" len="lg"/>
          </a:ln>
        </p:spPr>
      </p:cxnSp>
      <p:sp>
        <p:nvSpPr>
          <p:cNvPr id="15" name="Rectangle 14"/>
          <p:cNvSpPr/>
          <p:nvPr/>
        </p:nvSpPr>
        <p:spPr>
          <a:xfrm>
            <a:off x="7137784" y="5055432"/>
            <a:ext cx="1270000" cy="276087"/>
          </a:xfrm>
          <a:prstGeom prst="rect">
            <a:avLst/>
          </a:prstGeom>
          <a:noFill/>
          <a:ln w="38100" cmpd="sng">
            <a:solidFill>
              <a:schemeClr val="accent2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7137784" y="4779345"/>
            <a:ext cx="1270000" cy="276087"/>
          </a:xfrm>
          <a:prstGeom prst="rect">
            <a:avLst/>
          </a:prstGeom>
          <a:noFill/>
          <a:ln w="38100" cmpd="sng">
            <a:solidFill>
              <a:schemeClr val="accent2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7">
            <a:biLevel thresh="75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30493" y="1310547"/>
            <a:ext cx="878355" cy="878355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1359041" y="4349945"/>
            <a:ext cx="3238610" cy="15696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200" b="1" dirty="0">
                <a:latin typeface="Consolas"/>
                <a:cs typeface="Consolas"/>
              </a:rPr>
              <a:t>provider:</a:t>
            </a:r>
          </a:p>
          <a:p>
            <a:r>
              <a:rPr lang="en-US" sz="1200" b="1" dirty="0">
                <a:latin typeface="Consolas"/>
                <a:cs typeface="Consolas"/>
              </a:rPr>
              <a:t>  type: </a:t>
            </a:r>
            <a:r>
              <a:rPr lang="en-US" sz="1200" b="1" dirty="0" err="1">
                <a:latin typeface="Consolas"/>
                <a:cs typeface="Consolas"/>
              </a:rPr>
              <a:t>chameleonbaremetal</a:t>
            </a:r>
            <a:endParaRPr lang="en-US" sz="1200" b="1" dirty="0">
              <a:latin typeface="Consolas"/>
              <a:cs typeface="Consolas"/>
            </a:endParaRPr>
          </a:p>
          <a:p>
            <a:r>
              <a:rPr lang="en-US" sz="1200" b="1" dirty="0">
                <a:latin typeface="Consolas"/>
                <a:cs typeface="Consolas"/>
              </a:rPr>
              <a:t>  </a:t>
            </a:r>
            <a:r>
              <a:rPr lang="en-US" sz="1200" b="1" dirty="0" err="1">
                <a:latin typeface="Consolas"/>
                <a:cs typeface="Consolas"/>
              </a:rPr>
              <a:t>image_name</a:t>
            </a:r>
            <a:r>
              <a:rPr lang="en-US" sz="1200" b="1" dirty="0">
                <a:latin typeface="Consolas"/>
                <a:cs typeface="Consolas"/>
              </a:rPr>
              <a:t>: CC-Ubuntu14.04-Docker</a:t>
            </a:r>
          </a:p>
          <a:p>
            <a:r>
              <a:rPr lang="en-US" sz="1200" b="1" dirty="0">
                <a:latin typeface="Consolas"/>
                <a:cs typeface="Consolas"/>
              </a:rPr>
              <a:t>  subnet: {name: shared-subnet1}</a:t>
            </a:r>
          </a:p>
          <a:p>
            <a:r>
              <a:rPr lang="en-US" sz="1200" b="1" dirty="0">
                <a:latin typeface="Consolas"/>
                <a:cs typeface="Consolas"/>
              </a:rPr>
              <a:t>  </a:t>
            </a:r>
            <a:r>
              <a:rPr lang="en-US" sz="1200" b="1" dirty="0" err="1">
                <a:latin typeface="Consolas"/>
                <a:cs typeface="Consolas"/>
              </a:rPr>
              <a:t>walltime</a:t>
            </a:r>
            <a:r>
              <a:rPr lang="en-US" sz="1200" b="1" dirty="0">
                <a:latin typeface="Consolas"/>
                <a:cs typeface="Consolas"/>
              </a:rPr>
              <a:t>: '00:30:00'</a:t>
            </a:r>
          </a:p>
          <a:p>
            <a:r>
              <a:rPr lang="en-US" sz="1200" b="1" dirty="0">
                <a:latin typeface="Consolas"/>
                <a:cs typeface="Consolas"/>
              </a:rPr>
              <a:t>resources:</a:t>
            </a:r>
          </a:p>
          <a:p>
            <a:r>
              <a:rPr lang="en-US" sz="1200" b="1" dirty="0">
                <a:latin typeface="Consolas"/>
                <a:cs typeface="Consolas"/>
              </a:rPr>
              <a:t>  storage:</a:t>
            </a:r>
          </a:p>
          <a:p>
            <a:r>
              <a:rPr lang="en-US" sz="1200" b="1" dirty="0">
                <a:latin typeface="Consolas"/>
                <a:cs typeface="Consolas"/>
              </a:rPr>
              <a:t>    compute: </a:t>
            </a:r>
            <a:r>
              <a:rPr lang="en-US" sz="1200" b="1" dirty="0" smtClean="0">
                <a:latin typeface="Consolas"/>
                <a:cs typeface="Consolas"/>
              </a:rPr>
              <a:t>10</a:t>
            </a:r>
            <a:endParaRPr lang="en-US" sz="1200" b="1" dirty="0">
              <a:latin typeface="Consolas"/>
              <a:cs typeface="Consolas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4936843" y="4349945"/>
            <a:ext cx="3810133" cy="23083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200" b="1" dirty="0" err="1">
                <a:latin typeface="Consolas"/>
                <a:cs typeface="Consolas"/>
              </a:rPr>
              <a:t>docker</a:t>
            </a:r>
            <a:r>
              <a:rPr lang="en-US" sz="1200" b="1" dirty="0">
                <a:latin typeface="Consolas"/>
                <a:cs typeface="Consolas"/>
              </a:rPr>
              <a:t> run --</a:t>
            </a:r>
            <a:r>
              <a:rPr lang="en-US" sz="1200" b="1" dirty="0" err="1">
                <a:latin typeface="Consolas"/>
                <a:cs typeface="Consolas"/>
              </a:rPr>
              <a:t>rm</a:t>
            </a:r>
            <a:r>
              <a:rPr lang="en-US" sz="1200" b="1" dirty="0">
                <a:latin typeface="Consolas"/>
                <a:cs typeface="Consolas"/>
              </a:rPr>
              <a:t> \</a:t>
            </a:r>
          </a:p>
          <a:p>
            <a:r>
              <a:rPr lang="en-US" sz="1200" b="1" dirty="0">
                <a:latin typeface="Consolas"/>
                <a:cs typeface="Consolas"/>
              </a:rPr>
              <a:t>  -e OS_AUTH_URL=$OS_AUTH_URL \</a:t>
            </a:r>
          </a:p>
          <a:p>
            <a:r>
              <a:rPr lang="en-US" sz="1200" b="1" dirty="0">
                <a:latin typeface="Consolas"/>
                <a:cs typeface="Consolas"/>
              </a:rPr>
              <a:t>  -e OS_TENANT_ID=$OS_TENANT_ID \</a:t>
            </a:r>
          </a:p>
          <a:p>
            <a:r>
              <a:rPr lang="en-US" sz="1200" b="1" dirty="0">
                <a:latin typeface="Consolas"/>
                <a:cs typeface="Consolas"/>
              </a:rPr>
              <a:t>  -e OS_TENANT_NAME=$OS_TENANT_NAME \</a:t>
            </a:r>
          </a:p>
          <a:p>
            <a:r>
              <a:rPr lang="en-US" sz="1200" b="1" dirty="0">
                <a:latin typeface="Consolas"/>
                <a:cs typeface="Consolas"/>
              </a:rPr>
              <a:t>  -e OS_PROJECT_NAME=$OS_PROJECT_NAME \</a:t>
            </a:r>
          </a:p>
          <a:p>
            <a:r>
              <a:rPr lang="en-US" sz="1200" b="1" dirty="0">
                <a:latin typeface="Consolas"/>
                <a:cs typeface="Consolas"/>
              </a:rPr>
              <a:t>  -e OS_USERNAME=$OS_USERNAME \</a:t>
            </a:r>
          </a:p>
          <a:p>
            <a:r>
              <a:rPr lang="en-US" sz="1200" b="1" dirty="0">
                <a:latin typeface="Consolas"/>
                <a:cs typeface="Consolas"/>
              </a:rPr>
              <a:t>  -e OS_PASSWORD=$OS_PASSWORD \</a:t>
            </a:r>
          </a:p>
          <a:p>
            <a:r>
              <a:rPr lang="en-US" sz="1200" b="1" dirty="0">
                <a:latin typeface="Consolas"/>
                <a:cs typeface="Consolas"/>
              </a:rPr>
              <a:t>  -e OS_KEYNAME=$OS_KEYNAME \</a:t>
            </a:r>
          </a:p>
          <a:p>
            <a:r>
              <a:rPr lang="en-US" sz="1200" b="1" dirty="0">
                <a:latin typeface="Consolas"/>
                <a:cs typeface="Consolas"/>
              </a:rPr>
              <a:t>  -v `</a:t>
            </a:r>
            <a:r>
              <a:rPr lang="en-US" sz="1200" b="1" dirty="0" err="1">
                <a:latin typeface="Consolas"/>
                <a:cs typeface="Consolas"/>
              </a:rPr>
              <a:t>pwd</a:t>
            </a:r>
            <a:r>
              <a:rPr lang="en-US" sz="1200" b="1" dirty="0">
                <a:latin typeface="Consolas"/>
                <a:cs typeface="Consolas"/>
              </a:rPr>
              <a:t>`/</a:t>
            </a:r>
            <a:r>
              <a:rPr lang="en-US" sz="1200" b="1" dirty="0" err="1">
                <a:latin typeface="Consolas"/>
                <a:cs typeface="Consolas"/>
              </a:rPr>
              <a:t>enos</a:t>
            </a:r>
            <a:r>
              <a:rPr lang="en-US" sz="1200" b="1" dirty="0">
                <a:latin typeface="Consolas"/>
                <a:cs typeface="Consolas"/>
              </a:rPr>
              <a:t>:/</a:t>
            </a:r>
            <a:r>
              <a:rPr lang="en-US" sz="1200" b="1" dirty="0" err="1">
                <a:latin typeface="Consolas"/>
                <a:cs typeface="Consolas"/>
              </a:rPr>
              <a:t>enos</a:t>
            </a:r>
            <a:r>
              <a:rPr lang="en-US" sz="1200" b="1" dirty="0">
                <a:latin typeface="Consolas"/>
                <a:cs typeface="Consolas"/>
              </a:rPr>
              <a:t> \</a:t>
            </a:r>
          </a:p>
          <a:p>
            <a:r>
              <a:rPr lang="en-US" sz="1200" b="1" dirty="0">
                <a:latin typeface="Consolas"/>
                <a:cs typeface="Consolas"/>
              </a:rPr>
              <a:t>  --</a:t>
            </a:r>
            <a:r>
              <a:rPr lang="en-US" sz="1200" b="1" dirty="0" err="1">
                <a:latin typeface="Consolas"/>
                <a:cs typeface="Consolas"/>
              </a:rPr>
              <a:t>workdir</a:t>
            </a:r>
            <a:r>
              <a:rPr lang="en-US" sz="1200" b="1" dirty="0">
                <a:latin typeface="Consolas"/>
                <a:cs typeface="Consolas"/>
              </a:rPr>
              <a:t>=/</a:t>
            </a:r>
            <a:r>
              <a:rPr lang="en-US" sz="1200" b="1" dirty="0" err="1">
                <a:latin typeface="Consolas"/>
                <a:cs typeface="Consolas"/>
              </a:rPr>
              <a:t>enos</a:t>
            </a:r>
            <a:r>
              <a:rPr lang="en-US" sz="1200" b="1" dirty="0">
                <a:latin typeface="Consolas"/>
                <a:cs typeface="Consolas"/>
              </a:rPr>
              <a:t> \</a:t>
            </a:r>
          </a:p>
          <a:p>
            <a:r>
              <a:rPr lang="en-US" sz="1200" b="1" dirty="0">
                <a:latin typeface="Consolas"/>
                <a:cs typeface="Consolas"/>
              </a:rPr>
              <a:t>  </a:t>
            </a:r>
            <a:r>
              <a:rPr lang="en-US" sz="1200" b="1" dirty="0" err="1">
                <a:latin typeface="Consolas"/>
                <a:cs typeface="Consolas"/>
              </a:rPr>
              <a:t>ivotron</a:t>
            </a:r>
            <a:r>
              <a:rPr lang="en-US" sz="1200" b="1" dirty="0">
                <a:latin typeface="Consolas"/>
                <a:cs typeface="Consolas"/>
              </a:rPr>
              <a:t>/enos:2.3.0 up</a:t>
            </a:r>
          </a:p>
          <a:p>
            <a:endParaRPr lang="en-US" sz="1200" b="1" dirty="0">
              <a:latin typeface="Consolas"/>
              <a:cs typeface="Consolas"/>
            </a:endParaRPr>
          </a:p>
        </p:txBody>
      </p:sp>
      <p:pic>
        <p:nvPicPr>
          <p:cNvPr id="24" name="Shape 229" descr="popperci_workflow.png"/>
          <p:cNvPicPr preferRelativeResize="0"/>
          <p:nvPr/>
        </p:nvPicPr>
        <p:blipFill rotWithShape="1">
          <a:blip r:embed="rId9">
            <a:alphaModFix/>
          </a:blip>
          <a:srcRect l="35965" t="72093" r="52645"/>
          <a:stretch/>
        </p:blipFill>
        <p:spPr>
          <a:xfrm>
            <a:off x="4327602" y="2995017"/>
            <a:ext cx="833400" cy="70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Shape 232"/>
          <p:cNvPicPr preferRelativeResize="0"/>
          <p:nvPr/>
        </p:nvPicPr>
        <p:blipFill rotWithShape="1">
          <a:blip r:embed="rId10">
            <a:alphaModFix/>
          </a:blip>
          <a:srcRect r="15888"/>
          <a:stretch/>
        </p:blipFill>
        <p:spPr>
          <a:xfrm>
            <a:off x="1019849" y="3985660"/>
            <a:ext cx="1769551" cy="8784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cxnSp>
        <p:nvCxnSpPr>
          <p:cNvPr id="26" name="Shape 233"/>
          <p:cNvCxnSpPr/>
          <p:nvPr/>
        </p:nvCxnSpPr>
        <p:spPr>
          <a:xfrm rot="10800000" flipH="1">
            <a:off x="2789399" y="3844360"/>
            <a:ext cx="564900" cy="580500"/>
          </a:xfrm>
          <a:prstGeom prst="curvedConnector2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triangle" w="lg" len="lg"/>
            <a:tailEnd type="none" w="med" len="med"/>
          </a:ln>
        </p:spPr>
      </p:cxnSp>
      <p:sp>
        <p:nvSpPr>
          <p:cNvPr id="27" name="Rectangle 26"/>
          <p:cNvSpPr/>
          <p:nvPr/>
        </p:nvSpPr>
        <p:spPr>
          <a:xfrm>
            <a:off x="7156692" y="5631512"/>
            <a:ext cx="1530107" cy="288093"/>
          </a:xfrm>
          <a:prstGeom prst="rect">
            <a:avLst/>
          </a:prstGeom>
          <a:noFill/>
          <a:ln w="38100" cmpd="sng">
            <a:solidFill>
              <a:schemeClr val="accent2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Shape 289" descr="popper_logo.png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9858375" y="237470"/>
            <a:ext cx="1681327" cy="17056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68686" y="3475276"/>
            <a:ext cx="738168" cy="738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674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4" grpId="0" animBg="1"/>
      <p:bldP spid="15" grpId="0" animBg="1"/>
      <p:bldP spid="15" grpId="1" animBg="1"/>
      <p:bldP spid="16" grpId="0" animBg="1"/>
      <p:bldP spid="16" grpId="1" animBg="1"/>
      <p:bldP spid="21" grpId="0" animBg="1"/>
      <p:bldP spid="21" grpId="1" animBg="1"/>
      <p:bldP spid="22" grpId="0" animBg="1"/>
      <p:bldP spid="22" grpId="1" animBg="1"/>
      <p:bldP spid="27" grpId="0" animBg="1"/>
      <p:bldP spid="27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97774" y="966467"/>
            <a:ext cx="4421067" cy="34163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b="1" dirty="0">
                <a:latin typeface="Consolas"/>
                <a:cs typeface="Consolas"/>
              </a:rPr>
              <a:t>$ popper </a:t>
            </a:r>
            <a:r>
              <a:rPr lang="en-US" b="1" dirty="0" smtClean="0">
                <a:latin typeface="Consolas"/>
                <a:cs typeface="Consolas"/>
              </a:rPr>
              <a:t>check exp1</a:t>
            </a:r>
            <a:endParaRPr lang="en-US" b="1" dirty="0">
              <a:latin typeface="Consolas"/>
              <a:cs typeface="Consolas"/>
            </a:endParaRPr>
          </a:p>
          <a:p>
            <a:endParaRPr lang="en-US" b="1" dirty="0" smtClean="0">
              <a:latin typeface="Consolas"/>
              <a:cs typeface="Consolas"/>
            </a:endParaRPr>
          </a:p>
          <a:p>
            <a:r>
              <a:rPr lang="en-US" b="1" dirty="0" smtClean="0">
                <a:latin typeface="Consolas"/>
                <a:cs typeface="Consolas"/>
              </a:rPr>
              <a:t>Popper </a:t>
            </a:r>
            <a:r>
              <a:rPr lang="en-US" b="1" dirty="0">
                <a:latin typeface="Consolas"/>
                <a:cs typeface="Consolas"/>
              </a:rPr>
              <a:t>check </a:t>
            </a:r>
            <a:r>
              <a:rPr lang="en-US" b="1" dirty="0" smtClean="0">
                <a:latin typeface="Consolas"/>
                <a:cs typeface="Consolas"/>
              </a:rPr>
              <a:t>started</a:t>
            </a:r>
          </a:p>
          <a:p>
            <a:endParaRPr lang="en-US" b="1" dirty="0">
              <a:latin typeface="Consolas"/>
              <a:cs typeface="Consolas"/>
            </a:endParaRPr>
          </a:p>
          <a:p>
            <a:r>
              <a:rPr lang="en-US" b="1" dirty="0" smtClean="0">
                <a:latin typeface="Consolas"/>
                <a:cs typeface="Consolas"/>
              </a:rPr>
              <a:t>Stage: </a:t>
            </a:r>
            <a:r>
              <a:rPr lang="en-US" b="1" dirty="0" err="1" smtClean="0">
                <a:latin typeface="Consolas"/>
                <a:cs typeface="Consolas"/>
              </a:rPr>
              <a:t>setup.sh</a:t>
            </a:r>
            <a:r>
              <a:rPr lang="en-US" b="1" dirty="0" smtClean="0">
                <a:latin typeface="Consolas"/>
                <a:cs typeface="Consolas"/>
              </a:rPr>
              <a:t> .....</a:t>
            </a:r>
            <a:endParaRPr lang="en-US" b="1" dirty="0">
              <a:latin typeface="Consolas"/>
              <a:cs typeface="Consolas"/>
            </a:endParaRPr>
          </a:p>
          <a:p>
            <a:r>
              <a:rPr lang="en-US" b="1" dirty="0" smtClean="0">
                <a:latin typeface="Consolas"/>
                <a:cs typeface="Consolas"/>
              </a:rPr>
              <a:t>Stage: </a:t>
            </a:r>
            <a:r>
              <a:rPr lang="en-US" b="1" dirty="0" err="1">
                <a:latin typeface="Consolas"/>
                <a:cs typeface="Consolas"/>
              </a:rPr>
              <a:t>run.sh</a:t>
            </a:r>
            <a:r>
              <a:rPr lang="en-US" b="1" dirty="0">
                <a:latin typeface="Consolas"/>
                <a:cs typeface="Consolas"/>
              </a:rPr>
              <a:t> </a:t>
            </a:r>
            <a:r>
              <a:rPr lang="en-US" b="1" dirty="0" smtClean="0">
                <a:latin typeface="Consolas"/>
                <a:cs typeface="Consolas"/>
              </a:rPr>
              <a:t>................</a:t>
            </a:r>
          </a:p>
          <a:p>
            <a:r>
              <a:rPr lang="en-US" b="1" dirty="0" smtClean="0">
                <a:latin typeface="Consolas"/>
                <a:cs typeface="Consolas"/>
              </a:rPr>
              <a:t>Stage: </a:t>
            </a:r>
            <a:r>
              <a:rPr lang="en-US" b="1" dirty="0" err="1" smtClean="0">
                <a:latin typeface="Consolas"/>
                <a:cs typeface="Consolas"/>
              </a:rPr>
              <a:t>validate.sh</a:t>
            </a:r>
            <a:r>
              <a:rPr lang="en-US" b="1" dirty="0" smtClean="0">
                <a:latin typeface="Consolas"/>
                <a:cs typeface="Consolas"/>
              </a:rPr>
              <a:t> ..</a:t>
            </a:r>
            <a:endParaRPr lang="en-US" b="1" dirty="0">
              <a:latin typeface="Consolas"/>
              <a:cs typeface="Consolas"/>
            </a:endParaRPr>
          </a:p>
          <a:p>
            <a:r>
              <a:rPr lang="en-US" b="1" dirty="0" smtClean="0">
                <a:latin typeface="Consolas"/>
                <a:cs typeface="Consolas"/>
              </a:rPr>
              <a:t>Stage</a:t>
            </a:r>
            <a:r>
              <a:rPr lang="en-US" b="1" dirty="0">
                <a:latin typeface="Consolas"/>
                <a:cs typeface="Consolas"/>
              </a:rPr>
              <a:t>: </a:t>
            </a:r>
            <a:r>
              <a:rPr lang="en-US" b="1" dirty="0" err="1">
                <a:latin typeface="Consolas"/>
                <a:cs typeface="Consolas"/>
              </a:rPr>
              <a:t>teardown.sh</a:t>
            </a:r>
            <a:r>
              <a:rPr lang="en-US" b="1" dirty="0">
                <a:latin typeface="Consolas"/>
                <a:cs typeface="Consolas"/>
              </a:rPr>
              <a:t> </a:t>
            </a:r>
            <a:r>
              <a:rPr lang="en-US" b="1" dirty="0" smtClean="0">
                <a:latin typeface="Consolas"/>
                <a:cs typeface="Consolas"/>
              </a:rPr>
              <a:t>...</a:t>
            </a:r>
          </a:p>
          <a:p>
            <a:endParaRPr lang="en-US" b="1" dirty="0">
              <a:latin typeface="Consolas"/>
              <a:cs typeface="Consolas"/>
            </a:endParaRPr>
          </a:p>
          <a:p>
            <a:r>
              <a:rPr lang="en-US" b="1" dirty="0" smtClean="0">
                <a:latin typeface="Consolas"/>
                <a:cs typeface="Consolas"/>
              </a:rPr>
              <a:t>Popper </a:t>
            </a:r>
            <a:r>
              <a:rPr lang="en-US" b="1" dirty="0">
                <a:latin typeface="Consolas"/>
                <a:cs typeface="Consolas"/>
              </a:rPr>
              <a:t>check finished</a:t>
            </a:r>
          </a:p>
          <a:p>
            <a:endParaRPr lang="en-US" b="1" dirty="0" smtClean="0">
              <a:latin typeface="Consolas"/>
              <a:cs typeface="Consolas"/>
            </a:endParaRPr>
          </a:p>
          <a:p>
            <a:r>
              <a:rPr lang="en-US" b="1" dirty="0" smtClean="0">
                <a:latin typeface="Consolas"/>
                <a:cs typeface="Consolas"/>
              </a:rPr>
              <a:t>Status</a:t>
            </a:r>
            <a:r>
              <a:rPr lang="en-US" b="1" dirty="0">
                <a:latin typeface="Consolas"/>
                <a:cs typeface="Consolas"/>
              </a:rPr>
              <a:t>: SUCCESS</a:t>
            </a:r>
          </a:p>
        </p:txBody>
      </p:sp>
      <p:sp>
        <p:nvSpPr>
          <p:cNvPr id="5" name="Rectangle 4"/>
          <p:cNvSpPr/>
          <p:nvPr/>
        </p:nvSpPr>
        <p:spPr>
          <a:xfrm>
            <a:off x="5490054" y="966467"/>
            <a:ext cx="6544291" cy="424731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b="1" dirty="0" smtClean="0">
                <a:latin typeface="Consolas"/>
                <a:cs typeface="Consolas"/>
              </a:rPr>
              <a:t>$ </a:t>
            </a:r>
            <a:r>
              <a:rPr lang="en-US" b="1" dirty="0">
                <a:latin typeface="Consolas"/>
                <a:cs typeface="Consolas"/>
              </a:rPr>
              <a:t>ls -l </a:t>
            </a:r>
            <a:r>
              <a:rPr lang="en-US" b="1" dirty="0" err="1" smtClean="0">
                <a:latin typeface="Consolas"/>
                <a:cs typeface="Consolas"/>
              </a:rPr>
              <a:t>myrepo</a:t>
            </a:r>
            <a:r>
              <a:rPr lang="en-US" b="1" dirty="0" smtClean="0">
                <a:latin typeface="Consolas"/>
                <a:cs typeface="Consolas"/>
              </a:rPr>
              <a:t>/</a:t>
            </a:r>
          </a:p>
          <a:p>
            <a:r>
              <a:rPr lang="en-US" dirty="0" smtClean="0">
                <a:latin typeface="Consolas"/>
                <a:cs typeface="Consolas"/>
              </a:rPr>
              <a:t>total </a:t>
            </a:r>
            <a:r>
              <a:rPr lang="en-US" dirty="0">
                <a:latin typeface="Consolas"/>
                <a:cs typeface="Consolas"/>
              </a:rPr>
              <a:t>20K</a:t>
            </a:r>
          </a:p>
          <a:p>
            <a:r>
              <a:rPr lang="en-US" dirty="0">
                <a:latin typeface="Consolas"/>
                <a:cs typeface="Consolas"/>
              </a:rPr>
              <a:t>-</a:t>
            </a:r>
            <a:r>
              <a:rPr lang="en-US" dirty="0" err="1">
                <a:latin typeface="Consolas"/>
                <a:cs typeface="Consolas"/>
              </a:rPr>
              <a:t>rw</a:t>
            </a:r>
            <a:r>
              <a:rPr lang="en-US" dirty="0">
                <a:latin typeface="Consolas"/>
                <a:cs typeface="Consolas"/>
              </a:rPr>
              <a:t>-r----- 1 </a:t>
            </a:r>
            <a:r>
              <a:rPr lang="en-US" dirty="0" err="1">
                <a:latin typeface="Consolas"/>
                <a:cs typeface="Consolas"/>
              </a:rPr>
              <a:t>ivo</a:t>
            </a: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err="1">
                <a:latin typeface="Consolas"/>
                <a:cs typeface="Consolas"/>
              </a:rPr>
              <a:t>ivo</a:t>
            </a:r>
            <a:r>
              <a:rPr lang="en-US" dirty="0">
                <a:latin typeface="Consolas"/>
                <a:cs typeface="Consolas"/>
              </a:rPr>
              <a:t>   8 Apr 29 23:58 </a:t>
            </a:r>
            <a:r>
              <a:rPr lang="en-US" b="1" dirty="0" smtClean="0">
                <a:latin typeface="Consolas"/>
                <a:cs typeface="Consolas"/>
              </a:rPr>
              <a:t>.</a:t>
            </a:r>
            <a:r>
              <a:rPr lang="en-US" b="1" dirty="0" err="1" smtClean="0">
                <a:latin typeface="Consolas"/>
                <a:cs typeface="Consolas"/>
              </a:rPr>
              <a:t>git</a:t>
            </a:r>
            <a:r>
              <a:rPr lang="en-US" b="1" dirty="0" smtClean="0">
                <a:latin typeface="Consolas"/>
                <a:cs typeface="Consolas"/>
              </a:rPr>
              <a:t>/</a:t>
            </a:r>
            <a:endParaRPr lang="en-US" b="1" dirty="0">
              <a:latin typeface="Consolas"/>
              <a:cs typeface="Consolas"/>
            </a:endParaRPr>
          </a:p>
          <a:p>
            <a:r>
              <a:rPr lang="en-US" dirty="0">
                <a:latin typeface="Consolas"/>
                <a:cs typeface="Consolas"/>
              </a:rPr>
              <a:t>-</a:t>
            </a:r>
            <a:r>
              <a:rPr lang="en-US" dirty="0" err="1">
                <a:latin typeface="Consolas"/>
                <a:cs typeface="Consolas"/>
              </a:rPr>
              <a:t>rwxr</a:t>
            </a:r>
            <a:r>
              <a:rPr lang="en-US" dirty="0">
                <a:latin typeface="Consolas"/>
                <a:cs typeface="Consolas"/>
              </a:rPr>
              <a:t>-x--- 1 </a:t>
            </a:r>
            <a:r>
              <a:rPr lang="en-US" dirty="0" err="1">
                <a:latin typeface="Consolas"/>
                <a:cs typeface="Consolas"/>
              </a:rPr>
              <a:t>ivo</a:t>
            </a: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err="1">
                <a:latin typeface="Consolas"/>
                <a:cs typeface="Consolas"/>
              </a:rPr>
              <a:t>ivo</a:t>
            </a:r>
            <a:r>
              <a:rPr lang="en-US" dirty="0">
                <a:latin typeface="Consolas"/>
                <a:cs typeface="Consolas"/>
              </a:rPr>
              <a:t> 210 Apr 29 23:58 </a:t>
            </a:r>
            <a:r>
              <a:rPr lang="en-US" b="1" dirty="0" smtClean="0">
                <a:latin typeface="Consolas"/>
                <a:cs typeface="Consolas"/>
              </a:rPr>
              <a:t>experiments/</a:t>
            </a:r>
            <a:endParaRPr lang="en-US" b="1" dirty="0">
              <a:latin typeface="Consolas"/>
              <a:cs typeface="Consolas"/>
            </a:endParaRPr>
          </a:p>
          <a:p>
            <a:r>
              <a:rPr lang="en-US" dirty="0">
                <a:latin typeface="Consolas"/>
                <a:cs typeface="Consolas"/>
              </a:rPr>
              <a:t>-</a:t>
            </a:r>
            <a:r>
              <a:rPr lang="en-US" dirty="0" err="1">
                <a:latin typeface="Consolas"/>
                <a:cs typeface="Consolas"/>
              </a:rPr>
              <a:t>rwxr</a:t>
            </a:r>
            <a:r>
              <a:rPr lang="en-US" dirty="0">
                <a:latin typeface="Consolas"/>
                <a:cs typeface="Consolas"/>
              </a:rPr>
              <a:t>-x--- 1 </a:t>
            </a:r>
            <a:r>
              <a:rPr lang="en-US" dirty="0" err="1">
                <a:latin typeface="Consolas"/>
                <a:cs typeface="Consolas"/>
              </a:rPr>
              <a:t>ivo</a:t>
            </a: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err="1">
                <a:latin typeface="Consolas"/>
                <a:cs typeface="Consolas"/>
              </a:rPr>
              <a:t>ivo</a:t>
            </a:r>
            <a:r>
              <a:rPr lang="en-US" dirty="0">
                <a:latin typeface="Consolas"/>
                <a:cs typeface="Consolas"/>
              </a:rPr>
              <a:t> 206 Apr 29 23:58 </a:t>
            </a:r>
            <a:r>
              <a:rPr lang="en-US" b="1" dirty="0" smtClean="0">
                <a:latin typeface="Consolas"/>
                <a:cs typeface="Consolas"/>
              </a:rPr>
              <a:t>paper/</a:t>
            </a:r>
          </a:p>
          <a:p>
            <a:endParaRPr lang="en-US" b="1" dirty="0" smtClean="0">
              <a:solidFill>
                <a:schemeClr val="bg2">
                  <a:lumMod val="60000"/>
                  <a:lumOff val="40000"/>
                </a:schemeClr>
              </a:solidFill>
              <a:latin typeface="Consolas"/>
              <a:cs typeface="Consolas"/>
            </a:endParaRPr>
          </a:p>
          <a:p>
            <a:r>
              <a:rPr lang="en-US" b="1" dirty="0">
                <a:latin typeface="Consolas"/>
                <a:cs typeface="Consolas"/>
              </a:rPr>
              <a:t>$ </a:t>
            </a:r>
            <a:r>
              <a:rPr lang="en-US" b="1" dirty="0" smtClean="0">
                <a:latin typeface="Consolas"/>
                <a:cs typeface="Consolas"/>
              </a:rPr>
              <a:t>popper ci </a:t>
            </a:r>
            <a:r>
              <a:rPr lang="en-US" b="1" dirty="0" err="1" smtClean="0">
                <a:latin typeface="Consolas"/>
                <a:cs typeface="Consolas"/>
              </a:rPr>
              <a:t>travis</a:t>
            </a:r>
            <a:endParaRPr lang="en-US" dirty="0" smtClean="0">
              <a:latin typeface="Consolas"/>
              <a:cs typeface="Consolas"/>
            </a:endParaRPr>
          </a:p>
          <a:p>
            <a:r>
              <a:rPr lang="en-US" dirty="0">
                <a:latin typeface="Consolas"/>
                <a:cs typeface="Consolas"/>
              </a:rPr>
              <a:t>Created .</a:t>
            </a:r>
            <a:r>
              <a:rPr lang="en-US" dirty="0" err="1">
                <a:latin typeface="Consolas"/>
                <a:cs typeface="Consolas"/>
              </a:rPr>
              <a:t>travis.yml</a:t>
            </a: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file.</a:t>
            </a:r>
          </a:p>
          <a:p>
            <a:endParaRPr lang="en-US" dirty="0" smtClean="0">
              <a:latin typeface="Consolas"/>
              <a:cs typeface="Consolas"/>
            </a:endParaRPr>
          </a:p>
          <a:p>
            <a:r>
              <a:rPr lang="en-US" b="1" dirty="0">
                <a:latin typeface="Consolas"/>
                <a:cs typeface="Consolas"/>
              </a:rPr>
              <a:t>$ ls -l </a:t>
            </a:r>
            <a:r>
              <a:rPr lang="en-US" b="1" dirty="0" err="1">
                <a:latin typeface="Consolas"/>
                <a:cs typeface="Consolas"/>
              </a:rPr>
              <a:t>myrepo</a:t>
            </a:r>
            <a:r>
              <a:rPr lang="en-US" b="1" dirty="0">
                <a:latin typeface="Consolas"/>
                <a:cs typeface="Consolas"/>
              </a:rPr>
              <a:t>/</a:t>
            </a:r>
          </a:p>
          <a:p>
            <a:r>
              <a:rPr lang="en-US" dirty="0">
                <a:latin typeface="Consolas"/>
                <a:cs typeface="Consolas"/>
              </a:rPr>
              <a:t>total 20K</a:t>
            </a:r>
          </a:p>
          <a:p>
            <a:r>
              <a:rPr lang="en-US" dirty="0">
                <a:latin typeface="Consolas"/>
                <a:cs typeface="Consolas"/>
              </a:rPr>
              <a:t>-</a:t>
            </a:r>
            <a:r>
              <a:rPr lang="en-US" dirty="0" err="1">
                <a:latin typeface="Consolas"/>
                <a:cs typeface="Consolas"/>
              </a:rPr>
              <a:t>rw</a:t>
            </a:r>
            <a:r>
              <a:rPr lang="en-US" dirty="0">
                <a:latin typeface="Consolas"/>
                <a:cs typeface="Consolas"/>
              </a:rPr>
              <a:t>-r----- 1 </a:t>
            </a:r>
            <a:r>
              <a:rPr lang="en-US" dirty="0" err="1">
                <a:latin typeface="Consolas"/>
                <a:cs typeface="Consolas"/>
              </a:rPr>
              <a:t>ivo</a:t>
            </a: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err="1">
                <a:latin typeface="Consolas"/>
                <a:cs typeface="Consolas"/>
              </a:rPr>
              <a:t>ivo</a:t>
            </a:r>
            <a:r>
              <a:rPr lang="en-US" dirty="0">
                <a:latin typeface="Consolas"/>
                <a:cs typeface="Consolas"/>
              </a:rPr>
              <a:t>   8 Apr 29 23:58 </a:t>
            </a:r>
            <a:r>
              <a:rPr lang="en-US" b="1" dirty="0">
                <a:latin typeface="Consolas"/>
                <a:cs typeface="Consolas"/>
              </a:rPr>
              <a:t>.</a:t>
            </a:r>
            <a:r>
              <a:rPr lang="en-US" b="1" dirty="0" err="1">
                <a:latin typeface="Consolas"/>
                <a:cs typeface="Consolas"/>
              </a:rPr>
              <a:t>git</a:t>
            </a:r>
            <a:r>
              <a:rPr lang="en-US" b="1" dirty="0" smtClean="0">
                <a:latin typeface="Consolas"/>
                <a:cs typeface="Consolas"/>
              </a:rPr>
              <a:t>/</a:t>
            </a:r>
          </a:p>
          <a:p>
            <a:r>
              <a:rPr lang="en-US" dirty="0">
                <a:latin typeface="Consolas"/>
                <a:cs typeface="Consolas"/>
              </a:rPr>
              <a:t>-</a:t>
            </a:r>
            <a:r>
              <a:rPr lang="en-US" dirty="0" err="1">
                <a:latin typeface="Consolas"/>
                <a:cs typeface="Consolas"/>
              </a:rPr>
              <a:t>rw</a:t>
            </a:r>
            <a:r>
              <a:rPr lang="en-US" dirty="0">
                <a:latin typeface="Consolas"/>
                <a:cs typeface="Consolas"/>
              </a:rPr>
              <a:t>-r----- 1 </a:t>
            </a:r>
            <a:r>
              <a:rPr lang="en-US" dirty="0" err="1">
                <a:latin typeface="Consolas"/>
                <a:cs typeface="Consolas"/>
              </a:rPr>
              <a:t>ivo</a:t>
            </a: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err="1">
                <a:latin typeface="Consolas"/>
                <a:cs typeface="Consolas"/>
              </a:rPr>
              <a:t>ivo</a:t>
            </a:r>
            <a:r>
              <a:rPr lang="en-US" dirty="0">
                <a:latin typeface="Consolas"/>
                <a:cs typeface="Consolas"/>
              </a:rPr>
              <a:t>   8 Apr </a:t>
            </a:r>
            <a:r>
              <a:rPr lang="en-US" dirty="0" smtClean="0">
                <a:latin typeface="Consolas"/>
                <a:cs typeface="Consolas"/>
              </a:rPr>
              <a:t>30 12:02 .</a:t>
            </a:r>
            <a:r>
              <a:rPr lang="en-US" dirty="0" err="1" smtClean="0">
                <a:latin typeface="Consolas"/>
                <a:cs typeface="Consolas"/>
              </a:rPr>
              <a:t>travis.yml</a:t>
            </a:r>
            <a:endParaRPr lang="en-US" dirty="0">
              <a:latin typeface="Consolas"/>
              <a:cs typeface="Consolas"/>
            </a:endParaRPr>
          </a:p>
          <a:p>
            <a:r>
              <a:rPr lang="en-US" dirty="0">
                <a:latin typeface="Consolas"/>
                <a:cs typeface="Consolas"/>
              </a:rPr>
              <a:t>-</a:t>
            </a:r>
            <a:r>
              <a:rPr lang="en-US" dirty="0" err="1">
                <a:latin typeface="Consolas"/>
                <a:cs typeface="Consolas"/>
              </a:rPr>
              <a:t>rwxr</a:t>
            </a:r>
            <a:r>
              <a:rPr lang="en-US" dirty="0">
                <a:latin typeface="Consolas"/>
                <a:cs typeface="Consolas"/>
              </a:rPr>
              <a:t>-x--- 1 </a:t>
            </a:r>
            <a:r>
              <a:rPr lang="en-US" dirty="0" err="1">
                <a:latin typeface="Consolas"/>
                <a:cs typeface="Consolas"/>
              </a:rPr>
              <a:t>ivo</a:t>
            </a: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err="1">
                <a:latin typeface="Consolas"/>
                <a:cs typeface="Consolas"/>
              </a:rPr>
              <a:t>ivo</a:t>
            </a:r>
            <a:r>
              <a:rPr lang="en-US" dirty="0">
                <a:latin typeface="Consolas"/>
                <a:cs typeface="Consolas"/>
              </a:rPr>
              <a:t> 210 Apr 29 23:58 </a:t>
            </a:r>
            <a:r>
              <a:rPr lang="en-US" b="1" dirty="0">
                <a:latin typeface="Consolas"/>
                <a:cs typeface="Consolas"/>
              </a:rPr>
              <a:t>experiments/</a:t>
            </a:r>
          </a:p>
          <a:p>
            <a:r>
              <a:rPr lang="en-US" dirty="0">
                <a:latin typeface="Consolas"/>
                <a:cs typeface="Consolas"/>
              </a:rPr>
              <a:t>-</a:t>
            </a:r>
            <a:r>
              <a:rPr lang="en-US" dirty="0" err="1">
                <a:latin typeface="Consolas"/>
                <a:cs typeface="Consolas"/>
              </a:rPr>
              <a:t>rwxr</a:t>
            </a:r>
            <a:r>
              <a:rPr lang="en-US" dirty="0">
                <a:latin typeface="Consolas"/>
                <a:cs typeface="Consolas"/>
              </a:rPr>
              <a:t>-x--- 1 </a:t>
            </a:r>
            <a:r>
              <a:rPr lang="en-US" dirty="0" err="1">
                <a:latin typeface="Consolas"/>
                <a:cs typeface="Consolas"/>
              </a:rPr>
              <a:t>ivo</a:t>
            </a: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err="1">
                <a:latin typeface="Consolas"/>
                <a:cs typeface="Consolas"/>
              </a:rPr>
              <a:t>ivo</a:t>
            </a:r>
            <a:r>
              <a:rPr lang="en-US" dirty="0">
                <a:latin typeface="Consolas"/>
                <a:cs typeface="Consolas"/>
              </a:rPr>
              <a:t> 206 Apr 29 23:58 </a:t>
            </a:r>
            <a:r>
              <a:rPr lang="en-US" b="1" dirty="0">
                <a:latin typeface="Consolas"/>
                <a:cs typeface="Consolas"/>
              </a:rPr>
              <a:t>paper</a:t>
            </a:r>
            <a:r>
              <a:rPr lang="en-US" b="1" dirty="0" smtClean="0">
                <a:latin typeface="Consolas"/>
                <a:cs typeface="Consolas"/>
              </a:rPr>
              <a:t>/</a:t>
            </a:r>
            <a:endParaRPr lang="en-US" b="1" dirty="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1661944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hape 406" descr="popperci_workflow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860331" y="1250753"/>
            <a:ext cx="9144000" cy="314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Shape 407"/>
          <p:cNvPicPr preferRelativeResize="0"/>
          <p:nvPr/>
        </p:nvPicPr>
        <p:blipFill rotWithShape="1">
          <a:blip r:embed="rId3">
            <a:alphaModFix/>
          </a:blip>
          <a:srcRect l="3029" r="3864" b="43640"/>
          <a:stretch/>
        </p:blipFill>
        <p:spPr>
          <a:xfrm>
            <a:off x="2033512" y="4493987"/>
            <a:ext cx="8513618" cy="104255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408"/>
          <p:cNvSpPr/>
          <p:nvPr/>
        </p:nvSpPr>
        <p:spPr>
          <a:xfrm>
            <a:off x="4785181" y="2343918"/>
            <a:ext cx="1839900" cy="76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" name="Shape 409"/>
          <p:cNvSpPr/>
          <p:nvPr/>
        </p:nvSpPr>
        <p:spPr>
          <a:xfrm>
            <a:off x="5177706" y="1250743"/>
            <a:ext cx="1008300" cy="175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8" name="Shape 4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72705" y="965918"/>
            <a:ext cx="628525" cy="869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Shape 411"/>
          <p:cNvPicPr preferRelativeResize="0"/>
          <p:nvPr/>
        </p:nvPicPr>
        <p:blipFill rotWithShape="1">
          <a:blip r:embed="rId5">
            <a:alphaModFix/>
          </a:blip>
          <a:srcRect b="21210"/>
          <a:stretch/>
        </p:blipFill>
        <p:spPr>
          <a:xfrm>
            <a:off x="5748381" y="1714068"/>
            <a:ext cx="705300" cy="71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Shape 41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19855" y="1897517"/>
            <a:ext cx="628524" cy="63560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58697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ACM/Popper Badges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7073837"/>
              </p:ext>
            </p:extLst>
          </p:nvPr>
        </p:nvGraphicFramePr>
        <p:xfrm>
          <a:off x="1707929" y="1972521"/>
          <a:ext cx="9136285" cy="409863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52709"/>
                <a:gridCol w="1845894"/>
                <a:gridCol w="1845894"/>
                <a:gridCol w="1845894"/>
                <a:gridCol w="1845894"/>
              </a:tblGrid>
              <a:tr h="1024659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latin typeface="+mn-lt"/>
                          <a:cs typeface="PT Sans"/>
                        </a:rPr>
                        <a:t>Result Status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latin typeface="+mn-lt"/>
                          <a:cs typeface="PT Sans"/>
                        </a:rPr>
                        <a:t>Artifacts</a:t>
                      </a:r>
                      <a:endParaRPr lang="en-US" sz="2000" b="1" dirty="0">
                        <a:latin typeface="+mn-lt"/>
                        <a:cs typeface="PT Sans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latin typeface="+mn-lt"/>
                          <a:cs typeface="PT Sans"/>
                        </a:rPr>
                        <a:t>Re-executed</a:t>
                      </a:r>
                      <a:r>
                        <a:rPr lang="en-US" sz="2000" b="1" baseline="0" dirty="0" smtClean="0">
                          <a:latin typeface="+mn-lt"/>
                          <a:cs typeface="PT Sans"/>
                        </a:rPr>
                        <a:t> By</a:t>
                      </a:r>
                      <a:endParaRPr lang="en-US" sz="2000" b="1" dirty="0">
                        <a:latin typeface="+mn-lt"/>
                        <a:cs typeface="PT Sans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latin typeface="+mn-lt"/>
                          <a:cs typeface="PT Sans"/>
                        </a:rPr>
                        <a:t>ACM</a:t>
                      </a:r>
                      <a:endParaRPr lang="en-US" sz="2000" b="1" dirty="0">
                        <a:latin typeface="+mn-lt"/>
                        <a:cs typeface="PT Sans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latin typeface="+mn-lt"/>
                          <a:cs typeface="PT Sans"/>
                        </a:rPr>
                        <a:t>Popper</a:t>
                      </a:r>
                      <a:endParaRPr lang="en-US" sz="2000" b="1" dirty="0">
                        <a:latin typeface="+mn-lt"/>
                        <a:cs typeface="PT Sans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2465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+mn-lt"/>
                          <a:cs typeface="PT Sans"/>
                        </a:rPr>
                        <a:t>Repeatability</a:t>
                      </a:r>
                      <a:endParaRPr lang="en-US" dirty="0">
                        <a:latin typeface="+mn-lt"/>
                        <a:cs typeface="PT Sans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+mn-lt"/>
                          <a:cs typeface="PT Sans"/>
                        </a:rPr>
                        <a:t>Original</a:t>
                      </a:r>
                      <a:endParaRPr lang="en-US" dirty="0">
                        <a:latin typeface="+mn-lt"/>
                        <a:cs typeface="PT Sans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+mn-lt"/>
                          <a:cs typeface="PT Sans"/>
                        </a:rPr>
                        <a:t>Original Author(s)</a:t>
                      </a:r>
                      <a:endParaRPr lang="en-US" dirty="0">
                        <a:latin typeface="+mn-lt"/>
                        <a:cs typeface="PT Sans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+mn-lt"/>
                        <a:cs typeface="PT Sans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+mn-lt"/>
                        <a:cs typeface="PT Sans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2465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+mn-lt"/>
                          <a:cs typeface="PT Sans"/>
                        </a:rPr>
                        <a:t>Replicability</a:t>
                      </a:r>
                      <a:endParaRPr lang="en-US" dirty="0">
                        <a:latin typeface="+mn-lt"/>
                        <a:cs typeface="PT Sans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+mn-lt"/>
                          <a:cs typeface="PT Sans"/>
                        </a:rPr>
                        <a:t>Original</a:t>
                      </a:r>
                      <a:endParaRPr lang="en-US" dirty="0">
                        <a:latin typeface="+mn-lt"/>
                        <a:cs typeface="PT Sans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+mn-lt"/>
                          <a:cs typeface="PT Sans"/>
                        </a:rPr>
                        <a:t>3</a:t>
                      </a:r>
                      <a:r>
                        <a:rPr lang="en-US" baseline="30000" dirty="0" smtClean="0">
                          <a:latin typeface="+mn-lt"/>
                          <a:cs typeface="PT Sans"/>
                        </a:rPr>
                        <a:t>rd</a:t>
                      </a:r>
                      <a:r>
                        <a:rPr lang="en-US" dirty="0" smtClean="0">
                          <a:latin typeface="+mn-lt"/>
                          <a:cs typeface="PT Sans"/>
                        </a:rPr>
                        <a:t> Party</a:t>
                      </a:r>
                      <a:endParaRPr lang="en-US" dirty="0">
                        <a:latin typeface="+mn-lt"/>
                        <a:cs typeface="PT Sans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+mn-lt"/>
                        <a:cs typeface="PT Sans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+mn-lt"/>
                        <a:cs typeface="PT Sans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2465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+mn-lt"/>
                          <a:cs typeface="PT Sans"/>
                        </a:rPr>
                        <a:t>Reproducibility</a:t>
                      </a:r>
                      <a:endParaRPr lang="en-US" dirty="0">
                        <a:latin typeface="+mn-lt"/>
                        <a:cs typeface="PT Sans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+mn-lt"/>
                          <a:cs typeface="PT Sans"/>
                        </a:rPr>
                        <a:t>Re-implemented</a:t>
                      </a:r>
                      <a:endParaRPr lang="en-US" dirty="0">
                        <a:latin typeface="+mn-lt"/>
                        <a:cs typeface="PT Sans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+mn-lt"/>
                          <a:cs typeface="PT Sans"/>
                        </a:rPr>
                        <a:t>Anyone</a:t>
                      </a:r>
                      <a:endParaRPr lang="en-US" dirty="0">
                        <a:latin typeface="+mn-lt"/>
                        <a:cs typeface="PT Sans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+mn-lt"/>
                        <a:cs typeface="PT Sans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+mn-lt"/>
                        <a:cs typeface="PT Sans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5" name="Shape 25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784475" y="4172219"/>
            <a:ext cx="648300" cy="64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260" descr="Screen Shot 2016-11-08 at 11.42.44 AM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240137" y="4304887"/>
            <a:ext cx="1374300" cy="39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Shape 260" descr="Screen Shot 2016-11-08 at 11.42.44 AM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240137" y="3317451"/>
            <a:ext cx="1374300" cy="39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Shape 26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16425" y="3222801"/>
            <a:ext cx="584400" cy="58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Shape 25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784475" y="5185238"/>
            <a:ext cx="648300" cy="65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Shape 289" descr="popper_logo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858375" y="237470"/>
            <a:ext cx="1681327" cy="17056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52527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12:15 </a:t>
            </a:r>
            <a:r>
              <a:rPr lang="mr-IN" sz="3600" dirty="0" smtClean="0"/>
              <a:t>–</a:t>
            </a:r>
            <a:r>
              <a:rPr lang="en-US" sz="3600" dirty="0" smtClean="0"/>
              <a:t> Introduction (scoping the </a:t>
            </a:r>
            <a:r>
              <a:rPr lang="en-US" sz="3600" dirty="0" err="1" smtClean="0"/>
              <a:t>BoF</a:t>
            </a:r>
            <a:r>
              <a:rPr lang="en-US" sz="3600" dirty="0" smtClean="0"/>
              <a:t>)</a:t>
            </a:r>
          </a:p>
          <a:p>
            <a:r>
              <a:rPr lang="en-US" sz="3600" dirty="0" smtClean="0"/>
              <a:t>12:25 </a:t>
            </a:r>
            <a:r>
              <a:rPr lang="mr-IN" sz="3600" dirty="0" smtClean="0"/>
              <a:t>–</a:t>
            </a:r>
            <a:r>
              <a:rPr lang="en-US" sz="3600" dirty="0" smtClean="0"/>
              <a:t> Lightning talks</a:t>
            </a:r>
          </a:p>
          <a:p>
            <a:pPr lvl="1"/>
            <a:r>
              <a:rPr lang="en-US" sz="3200" dirty="0" smtClean="0"/>
              <a:t>Kate </a:t>
            </a:r>
            <a:r>
              <a:rPr lang="en-US" sz="3200" dirty="0" err="1" smtClean="0"/>
              <a:t>Keahey</a:t>
            </a:r>
            <a:r>
              <a:rPr lang="en-US" sz="3200" dirty="0" smtClean="0"/>
              <a:t>, Carlos </a:t>
            </a:r>
            <a:r>
              <a:rPr lang="en-US" sz="3200" dirty="0" err="1" smtClean="0"/>
              <a:t>Maltzahn</a:t>
            </a:r>
            <a:r>
              <a:rPr lang="en-US" sz="3200" dirty="0" smtClean="0"/>
              <a:t>, Ivo Jimenez</a:t>
            </a:r>
          </a:p>
          <a:p>
            <a:r>
              <a:rPr lang="en-US" sz="3600" b="1" dirty="0" smtClean="0"/>
              <a:t>12:40 </a:t>
            </a:r>
            <a:r>
              <a:rPr lang="mr-IN" sz="3600" b="1" dirty="0" smtClean="0"/>
              <a:t>–</a:t>
            </a:r>
            <a:r>
              <a:rPr lang="en-US" sz="3600" b="1" dirty="0" smtClean="0"/>
              <a:t> Discussion</a:t>
            </a:r>
          </a:p>
          <a:p>
            <a:r>
              <a:rPr lang="en-US" sz="3600" dirty="0" smtClean="0"/>
              <a:t>1:05 </a:t>
            </a:r>
            <a:r>
              <a:rPr lang="mr-IN" sz="3600" dirty="0" smtClean="0"/>
              <a:t>–</a:t>
            </a:r>
            <a:r>
              <a:rPr lang="en-US" sz="3600" dirty="0" smtClean="0"/>
              <a:t> Survey</a:t>
            </a:r>
          </a:p>
        </p:txBody>
      </p:sp>
    </p:spTree>
    <p:extLst>
      <p:ext uri="{BB962C8B-B14F-4D97-AF65-F5344CB8AC3E}">
        <p14:creationId xmlns:p14="http://schemas.microsoft.com/office/powerpoint/2010/main" val="2145101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Survey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mtClean="0">
                <a:latin typeface="Menlo" charset="0"/>
                <a:ea typeface="Menlo" charset="0"/>
                <a:cs typeface="Menlo" charset="0"/>
                <a:hlinkClick r:id="rId2"/>
              </a:rPr>
              <a:t>http</a:t>
            </a:r>
            <a:r>
              <a:rPr lang="en-US" dirty="0" smtClean="0">
                <a:latin typeface="Menlo" charset="0"/>
                <a:ea typeface="Menlo" charset="0"/>
                <a:cs typeface="Menlo" charset="0"/>
                <a:hlinkClick r:id="rId2"/>
              </a:rPr>
              <a:t>://bit.ly/practical_repro_survey</a:t>
            </a:r>
            <a:endParaRPr lang="en-US" dirty="0" smtClean="0">
              <a:latin typeface="Menlo" charset="0"/>
              <a:ea typeface="Menlo" charset="0"/>
              <a:cs typeface="Menlo" charset="0"/>
            </a:endParaRPr>
          </a:p>
          <a:p>
            <a:pPr marL="0" indent="0">
              <a:buNone/>
            </a:pPr>
            <a:endParaRPr lang="en-US" dirty="0">
              <a:latin typeface="Menlo" charset="0"/>
              <a:ea typeface="Menlo" charset="0"/>
              <a:cs typeface="Menlo" charset="0"/>
            </a:endParaRPr>
          </a:p>
          <a:p>
            <a:pPr marL="0" indent="0">
              <a:buNone/>
            </a:pPr>
            <a:endParaRPr lang="en-US" dirty="0">
              <a:latin typeface="Menlo" charset="0"/>
              <a:ea typeface="Menlo" charset="0"/>
              <a:cs typeface="Menlo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2100" y="2624138"/>
            <a:ext cx="3987799" cy="3987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93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b="1" dirty="0" smtClean="0"/>
              <a:t>12:15 </a:t>
            </a:r>
            <a:r>
              <a:rPr lang="mr-IN" sz="3600" b="1" dirty="0" smtClean="0"/>
              <a:t>–</a:t>
            </a:r>
            <a:r>
              <a:rPr lang="en-US" sz="3600" b="1" dirty="0" smtClean="0"/>
              <a:t> Introduction (scoping the </a:t>
            </a:r>
            <a:r>
              <a:rPr lang="en-US" sz="3600" b="1" dirty="0" err="1" smtClean="0"/>
              <a:t>BoF</a:t>
            </a:r>
            <a:r>
              <a:rPr lang="en-US" sz="3600" b="1" dirty="0" smtClean="0"/>
              <a:t>)</a:t>
            </a:r>
          </a:p>
          <a:p>
            <a:r>
              <a:rPr lang="en-US" sz="3600" dirty="0" smtClean="0"/>
              <a:t>12:20 </a:t>
            </a:r>
            <a:r>
              <a:rPr lang="mr-IN" sz="3600" dirty="0" smtClean="0"/>
              <a:t>–</a:t>
            </a:r>
            <a:r>
              <a:rPr lang="en-US" sz="3600" dirty="0" smtClean="0"/>
              <a:t> Lightning talks</a:t>
            </a:r>
          </a:p>
          <a:p>
            <a:pPr lvl="1"/>
            <a:r>
              <a:rPr lang="en-US" sz="3200" dirty="0" smtClean="0"/>
              <a:t>Speakers: Kate </a:t>
            </a:r>
            <a:r>
              <a:rPr lang="en-US" sz="3200" dirty="0" err="1" smtClean="0"/>
              <a:t>Keahey</a:t>
            </a:r>
            <a:r>
              <a:rPr lang="en-US" sz="3200" dirty="0"/>
              <a:t>,</a:t>
            </a:r>
            <a:r>
              <a:rPr lang="en-US" sz="3200" dirty="0" smtClean="0"/>
              <a:t> Carlos </a:t>
            </a:r>
            <a:r>
              <a:rPr lang="en-US" sz="3200" dirty="0" err="1" smtClean="0"/>
              <a:t>Maltzahn</a:t>
            </a:r>
            <a:r>
              <a:rPr lang="en-US" sz="3200" dirty="0" smtClean="0"/>
              <a:t> and Ivo Jimenez</a:t>
            </a:r>
          </a:p>
          <a:p>
            <a:r>
              <a:rPr lang="en-US" sz="3600" dirty="0" smtClean="0"/>
              <a:t>12:40 </a:t>
            </a:r>
            <a:r>
              <a:rPr lang="mr-IN" sz="3600" dirty="0" smtClean="0"/>
              <a:t>–</a:t>
            </a:r>
            <a:r>
              <a:rPr lang="en-US" sz="3600" dirty="0" smtClean="0"/>
              <a:t> Discussion</a:t>
            </a:r>
          </a:p>
          <a:p>
            <a:r>
              <a:rPr lang="en-US" sz="3600" dirty="0" smtClean="0"/>
              <a:t>1:05 </a:t>
            </a:r>
            <a:r>
              <a:rPr lang="mr-IN" sz="3600" dirty="0" smtClean="0"/>
              <a:t>–</a:t>
            </a:r>
            <a:r>
              <a:rPr lang="en-US" sz="3600" dirty="0" smtClean="0"/>
              <a:t> Survey</a:t>
            </a:r>
          </a:p>
          <a:p>
            <a:endParaRPr lang="en-US" sz="3600" dirty="0" smtClean="0"/>
          </a:p>
          <a:p>
            <a:pPr marL="0" indent="0">
              <a:buNone/>
            </a:pPr>
            <a:r>
              <a:rPr lang="en-US" sz="3600" dirty="0" err="1" smtClean="0">
                <a:latin typeface="Monaco" charset="0"/>
                <a:ea typeface="Monaco" charset="0"/>
                <a:cs typeface="Monaco" charset="0"/>
                <a:hlinkClick r:id="rId2" action="ppaction://hlinkfile"/>
              </a:rPr>
              <a:t>falsifiable.us</a:t>
            </a:r>
            <a:r>
              <a:rPr lang="en-US" sz="3600" dirty="0" smtClean="0">
                <a:latin typeface="Monaco" charset="0"/>
                <a:ea typeface="Monaco" charset="0"/>
                <a:cs typeface="Monaco" charset="0"/>
                <a:hlinkClick r:id="rId2" action="ppaction://hlinkfile"/>
              </a:rPr>
              <a:t>/events/sc17_bof</a:t>
            </a:r>
            <a:endParaRPr lang="en-US" sz="3600" dirty="0" smtClean="0"/>
          </a:p>
        </p:txBody>
      </p:sp>
    </p:spTree>
    <p:extLst>
      <p:ext uri="{BB962C8B-B14F-4D97-AF65-F5344CB8AC3E}">
        <p14:creationId xmlns:p14="http://schemas.microsoft.com/office/powerpoint/2010/main" val="1416638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Terminology</a:t>
            </a:r>
            <a:r>
              <a:rPr lang="en-US" baseline="-25000" dirty="0" smtClean="0"/>
              <a:t>[1]</a:t>
            </a:r>
            <a:endParaRPr lang="en-US" baseline="-25000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6144782"/>
              </p:ext>
            </p:extLst>
          </p:nvPr>
        </p:nvGraphicFramePr>
        <p:xfrm>
          <a:off x="1707929" y="1972521"/>
          <a:ext cx="6773920" cy="409863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0680"/>
                <a:gridCol w="2296620"/>
                <a:gridCol w="2296620"/>
              </a:tblGrid>
              <a:tr h="1024659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latin typeface="+mn-lt"/>
                          <a:cs typeface="PT Sans"/>
                        </a:rPr>
                        <a:t>Result Status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latin typeface="+mn-lt"/>
                          <a:cs typeface="PT Sans"/>
                        </a:rPr>
                        <a:t>Artifacts</a:t>
                      </a:r>
                      <a:endParaRPr lang="en-US" sz="2000" b="1" dirty="0">
                        <a:latin typeface="+mn-lt"/>
                        <a:cs typeface="PT Sans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latin typeface="+mn-lt"/>
                          <a:cs typeface="PT Sans"/>
                        </a:rPr>
                        <a:t>Re-executed</a:t>
                      </a:r>
                      <a:r>
                        <a:rPr lang="en-US" sz="2000" b="1" baseline="0" dirty="0" smtClean="0">
                          <a:latin typeface="+mn-lt"/>
                          <a:cs typeface="PT Sans"/>
                        </a:rPr>
                        <a:t> By</a:t>
                      </a:r>
                      <a:endParaRPr lang="en-US" sz="2000" b="1" dirty="0">
                        <a:latin typeface="+mn-lt"/>
                        <a:cs typeface="PT Sans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2465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+mn-lt"/>
                          <a:cs typeface="PT Sans"/>
                        </a:rPr>
                        <a:t>Repeatability</a:t>
                      </a:r>
                      <a:endParaRPr lang="en-US" dirty="0">
                        <a:latin typeface="+mn-lt"/>
                        <a:cs typeface="PT Sans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+mn-lt"/>
                          <a:cs typeface="PT Sans"/>
                        </a:rPr>
                        <a:t>Original</a:t>
                      </a:r>
                      <a:endParaRPr lang="en-US" dirty="0">
                        <a:latin typeface="+mn-lt"/>
                        <a:cs typeface="PT Sans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+mn-lt"/>
                          <a:cs typeface="PT Sans"/>
                        </a:rPr>
                        <a:t>Original Author(s)</a:t>
                      </a:r>
                      <a:endParaRPr lang="en-US" dirty="0">
                        <a:latin typeface="+mn-lt"/>
                        <a:cs typeface="PT Sans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2465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+mn-lt"/>
                          <a:cs typeface="PT Sans"/>
                        </a:rPr>
                        <a:t>Replicability</a:t>
                      </a:r>
                      <a:endParaRPr lang="en-US" dirty="0">
                        <a:latin typeface="+mn-lt"/>
                        <a:cs typeface="PT Sans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+mn-lt"/>
                          <a:cs typeface="PT Sans"/>
                        </a:rPr>
                        <a:t>Original</a:t>
                      </a:r>
                      <a:endParaRPr lang="en-US" dirty="0">
                        <a:latin typeface="+mn-lt"/>
                        <a:cs typeface="PT Sans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+mn-lt"/>
                          <a:cs typeface="PT Sans"/>
                        </a:rPr>
                        <a:t>3</a:t>
                      </a:r>
                      <a:r>
                        <a:rPr lang="en-US" baseline="30000" dirty="0" smtClean="0">
                          <a:latin typeface="+mn-lt"/>
                          <a:cs typeface="PT Sans"/>
                        </a:rPr>
                        <a:t>rd</a:t>
                      </a:r>
                      <a:r>
                        <a:rPr lang="en-US" dirty="0" smtClean="0">
                          <a:latin typeface="+mn-lt"/>
                          <a:cs typeface="PT Sans"/>
                        </a:rPr>
                        <a:t> Party</a:t>
                      </a:r>
                      <a:endParaRPr lang="en-US" dirty="0">
                        <a:latin typeface="+mn-lt"/>
                        <a:cs typeface="PT Sans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2465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+mn-lt"/>
                          <a:cs typeface="PT Sans"/>
                        </a:rPr>
                        <a:t>Reproducibility</a:t>
                      </a:r>
                      <a:endParaRPr lang="en-US" dirty="0">
                        <a:latin typeface="+mn-lt"/>
                        <a:cs typeface="PT Sans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+mn-lt"/>
                          <a:cs typeface="PT Sans"/>
                        </a:rPr>
                        <a:t>Re-implemented</a:t>
                      </a:r>
                      <a:endParaRPr lang="en-US" dirty="0">
                        <a:latin typeface="+mn-lt"/>
                        <a:cs typeface="PT Sans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+mn-lt"/>
                          <a:cs typeface="PT Sans"/>
                        </a:rPr>
                        <a:t>Anyone</a:t>
                      </a:r>
                      <a:endParaRPr lang="en-US" dirty="0">
                        <a:latin typeface="+mn-lt"/>
                        <a:cs typeface="PT Sans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210207" y="6352990"/>
            <a:ext cx="86184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457200">
              <a:spcBef>
                <a:spcPct val="20000"/>
              </a:spcBef>
            </a:pPr>
            <a:r>
              <a:rPr lang="en-US" dirty="0">
                <a:solidFill>
                  <a:prstClr val="black"/>
                </a:solidFill>
                <a:ea typeface="PT Sans"/>
                <a:cs typeface="PT Sans"/>
                <a:sym typeface="PT Sans"/>
              </a:rPr>
              <a:t>[1]: https://</a:t>
            </a:r>
            <a:r>
              <a:rPr lang="en-US" dirty="0" err="1">
                <a:solidFill>
                  <a:prstClr val="black"/>
                </a:solidFill>
                <a:ea typeface="PT Sans"/>
                <a:cs typeface="PT Sans"/>
                <a:sym typeface="PT Sans"/>
              </a:rPr>
              <a:t>www.acm.org</a:t>
            </a:r>
            <a:r>
              <a:rPr lang="en-US" dirty="0">
                <a:solidFill>
                  <a:prstClr val="black"/>
                </a:solidFill>
                <a:ea typeface="PT Sans"/>
                <a:cs typeface="PT Sans"/>
                <a:sym typeface="PT Sans"/>
              </a:rPr>
              <a:t>/publications/policies/artifact-review-badging </a:t>
            </a:r>
          </a:p>
        </p:txBody>
      </p:sp>
      <p:sp>
        <p:nvSpPr>
          <p:cNvPr id="7" name="Rectangle 6"/>
          <p:cNvSpPr/>
          <p:nvPr/>
        </p:nvSpPr>
        <p:spPr>
          <a:xfrm>
            <a:off x="1355838" y="2984939"/>
            <a:ext cx="7577959" cy="206002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569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Common Experimentation Workflow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1471354" y="2930388"/>
            <a:ext cx="8866801" cy="2655975"/>
            <a:chOff x="147051" y="2646609"/>
            <a:chExt cx="8866801" cy="2655975"/>
          </a:xfrm>
        </p:grpSpPr>
        <p:cxnSp>
          <p:nvCxnSpPr>
            <p:cNvPr id="5" name="Curved Connector 4"/>
            <p:cNvCxnSpPr/>
            <p:nvPr/>
          </p:nvCxnSpPr>
          <p:spPr>
            <a:xfrm rot="16200000" flipH="1" flipV="1">
              <a:off x="4175394" y="1380869"/>
              <a:ext cx="810175" cy="4665053"/>
            </a:xfrm>
            <a:prstGeom prst="curvedConnector3">
              <a:avLst>
                <a:gd name="adj1" fmla="val -143739"/>
              </a:avLst>
            </a:prstGeom>
            <a:ln w="28575" cmpd="sng">
              <a:solidFill>
                <a:srgbClr val="595959"/>
              </a:solidFill>
              <a:headEnd type="none"/>
              <a:tailEnd type="triangle" w="lg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" name="Shape 166"/>
            <p:cNvSpPr/>
            <p:nvPr/>
          </p:nvSpPr>
          <p:spPr>
            <a:xfrm>
              <a:off x="147051" y="2646609"/>
              <a:ext cx="1128900" cy="1184100"/>
            </a:xfrm>
            <a:prstGeom prst="ellipse">
              <a:avLst/>
            </a:prstGeom>
            <a:solidFill>
              <a:srgbClr val="EEEEEE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PT Sans"/>
                <a:buNone/>
              </a:pPr>
              <a:r>
                <a:rPr lang="en-US" sz="1400" b="1" i="0" u="none" strike="noStrike" cap="none">
                  <a:solidFill>
                    <a:srgbClr val="000000"/>
                  </a:solidFill>
                  <a:latin typeface="PT Sans"/>
                  <a:ea typeface="PT Sans"/>
                  <a:cs typeface="PT Sans"/>
                  <a:sym typeface="PT Sans"/>
                </a:rPr>
                <a:t>Code</a:t>
              </a:r>
            </a:p>
          </p:txBody>
        </p:sp>
        <p:sp>
          <p:nvSpPr>
            <p:cNvPr id="7" name="Shape 167"/>
            <p:cNvSpPr/>
            <p:nvPr/>
          </p:nvSpPr>
          <p:spPr>
            <a:xfrm>
              <a:off x="1683505" y="2646609"/>
              <a:ext cx="1128900" cy="1184100"/>
            </a:xfrm>
            <a:prstGeom prst="ellipse">
              <a:avLst/>
            </a:prstGeom>
            <a:solidFill>
              <a:srgbClr val="EEEEEE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PT Sans"/>
                <a:buNone/>
              </a:pPr>
              <a:r>
                <a:rPr lang="en-US" sz="1300" b="1" i="0" u="none" strike="noStrike" cap="none">
                  <a:solidFill>
                    <a:srgbClr val="000000"/>
                  </a:solidFill>
                  <a:latin typeface="PT Sans"/>
                  <a:ea typeface="PT Sans"/>
                  <a:cs typeface="PT Sans"/>
                  <a:sym typeface="PT Sans"/>
                </a:rPr>
                <a:t>Package</a:t>
              </a:r>
            </a:p>
          </p:txBody>
        </p:sp>
        <p:sp>
          <p:nvSpPr>
            <p:cNvPr id="8" name="Shape 168"/>
            <p:cNvSpPr/>
            <p:nvPr/>
          </p:nvSpPr>
          <p:spPr>
            <a:xfrm>
              <a:off x="3219959" y="3308295"/>
              <a:ext cx="1128899" cy="1184100"/>
            </a:xfrm>
            <a:prstGeom prst="ellipse">
              <a:avLst/>
            </a:prstGeom>
            <a:solidFill>
              <a:srgbClr val="EEEEEE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PT Sans"/>
                <a:buNone/>
              </a:pPr>
              <a:r>
                <a:rPr lang="en-US" sz="1400" b="1" i="0" u="none" strike="noStrike" cap="none" dirty="0">
                  <a:solidFill>
                    <a:srgbClr val="000000"/>
                  </a:solidFill>
                  <a:latin typeface="PT Sans"/>
                  <a:ea typeface="PT Sans"/>
                  <a:cs typeface="PT Sans"/>
                  <a:sym typeface="PT Sans"/>
                </a:rPr>
                <a:t>Execute</a:t>
              </a:r>
            </a:p>
          </p:txBody>
        </p:sp>
        <p:sp>
          <p:nvSpPr>
            <p:cNvPr id="9" name="Shape 169"/>
            <p:cNvSpPr/>
            <p:nvPr/>
          </p:nvSpPr>
          <p:spPr>
            <a:xfrm>
              <a:off x="1683505" y="4118484"/>
              <a:ext cx="1128900" cy="1184100"/>
            </a:xfrm>
            <a:prstGeom prst="ellipse">
              <a:avLst/>
            </a:prstGeom>
            <a:solidFill>
              <a:srgbClr val="EEEEEE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PT Sans"/>
                <a:buNone/>
              </a:pPr>
              <a:r>
                <a:rPr lang="en-US" sz="1400" b="1" i="0" u="none" strike="noStrike" cap="none" dirty="0">
                  <a:solidFill>
                    <a:srgbClr val="000000"/>
                  </a:solidFill>
                  <a:latin typeface="PT Sans"/>
                  <a:ea typeface="PT Sans"/>
                  <a:cs typeface="PT Sans"/>
                  <a:sym typeface="PT Sans"/>
                </a:rPr>
                <a:t>Input Data</a:t>
              </a:r>
            </a:p>
          </p:txBody>
        </p:sp>
        <p:sp>
          <p:nvSpPr>
            <p:cNvPr id="10" name="Shape 170"/>
            <p:cNvSpPr/>
            <p:nvPr/>
          </p:nvSpPr>
          <p:spPr>
            <a:xfrm>
              <a:off x="4756411" y="3308295"/>
              <a:ext cx="1128900" cy="1184100"/>
            </a:xfrm>
            <a:prstGeom prst="ellipse">
              <a:avLst/>
            </a:prstGeom>
            <a:solidFill>
              <a:srgbClr val="EEEEEE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PT Sans"/>
                <a:buNone/>
              </a:pPr>
              <a:r>
                <a:rPr lang="en-US" sz="1400" b="1" i="0" u="none" strike="noStrike" cap="none">
                  <a:solidFill>
                    <a:srgbClr val="000000"/>
                  </a:solidFill>
                  <a:latin typeface="PT Sans"/>
                  <a:ea typeface="PT Sans"/>
                  <a:cs typeface="PT Sans"/>
                  <a:sym typeface="PT Sans"/>
                </a:rPr>
                <a:t>Output Data</a:t>
              </a:r>
            </a:p>
          </p:txBody>
        </p:sp>
        <p:sp>
          <p:nvSpPr>
            <p:cNvPr id="11" name="Shape 171"/>
            <p:cNvSpPr/>
            <p:nvPr/>
          </p:nvSpPr>
          <p:spPr>
            <a:xfrm>
              <a:off x="6348558" y="3308309"/>
              <a:ext cx="1128900" cy="1184100"/>
            </a:xfrm>
            <a:prstGeom prst="ellipse">
              <a:avLst/>
            </a:prstGeom>
            <a:solidFill>
              <a:srgbClr val="EEEEEE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PT Sans"/>
                <a:buNone/>
              </a:pPr>
              <a:r>
                <a:rPr lang="en-US" sz="1200" b="1" i="0" u="none" strike="noStrike" cap="none">
                  <a:solidFill>
                    <a:srgbClr val="000000"/>
                  </a:solidFill>
                  <a:latin typeface="PT Sans"/>
                  <a:ea typeface="PT Sans"/>
                  <a:cs typeface="PT Sans"/>
                  <a:sym typeface="PT Sans"/>
                </a:rPr>
                <a:t>Analyze/</a:t>
              </a: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PT Sans"/>
                <a:buNone/>
              </a:pPr>
              <a:r>
                <a:rPr lang="en-US" sz="1200" b="1" i="0" u="none" strike="noStrike" cap="none">
                  <a:solidFill>
                    <a:srgbClr val="000000"/>
                  </a:solidFill>
                  <a:latin typeface="PT Sans"/>
                  <a:ea typeface="PT Sans"/>
                  <a:cs typeface="PT Sans"/>
                  <a:sym typeface="PT Sans"/>
                </a:rPr>
                <a:t>Visualize</a:t>
              </a:r>
            </a:p>
          </p:txBody>
        </p:sp>
        <p:sp>
          <p:nvSpPr>
            <p:cNvPr id="12" name="Shape 172"/>
            <p:cNvSpPr/>
            <p:nvPr/>
          </p:nvSpPr>
          <p:spPr>
            <a:xfrm>
              <a:off x="7884952" y="3308362"/>
              <a:ext cx="1128900" cy="1184100"/>
            </a:xfrm>
            <a:prstGeom prst="ellipse">
              <a:avLst/>
            </a:prstGeom>
            <a:solidFill>
              <a:srgbClr val="EEEEEE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PT Sans"/>
                <a:buNone/>
              </a:pPr>
              <a:r>
                <a:rPr lang="en-US" sz="1000" b="1" i="0" u="none" strike="noStrike" cap="none">
                  <a:solidFill>
                    <a:srgbClr val="000000"/>
                  </a:solidFill>
                  <a:latin typeface="PT Sans"/>
                  <a:ea typeface="PT Sans"/>
                  <a:cs typeface="PT Sans"/>
                  <a:sym typeface="PT Sans"/>
                </a:rPr>
                <a:t>Manuscript</a:t>
              </a:r>
            </a:p>
          </p:txBody>
        </p:sp>
        <p:cxnSp>
          <p:nvCxnSpPr>
            <p:cNvPr id="13" name="Shape 173"/>
            <p:cNvCxnSpPr/>
            <p:nvPr/>
          </p:nvCxnSpPr>
          <p:spPr>
            <a:xfrm>
              <a:off x="1275952" y="3238659"/>
              <a:ext cx="407699" cy="0"/>
            </a:xfrm>
            <a:prstGeom prst="straightConnector1">
              <a:avLst/>
            </a:prstGeom>
            <a:noFill/>
            <a:ln w="2857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lg" len="lg"/>
            </a:ln>
          </p:spPr>
        </p:cxnSp>
        <p:cxnSp>
          <p:nvCxnSpPr>
            <p:cNvPr id="14" name="Shape 174"/>
            <p:cNvCxnSpPr/>
            <p:nvPr/>
          </p:nvCxnSpPr>
          <p:spPr>
            <a:xfrm>
              <a:off x="2812405" y="3238659"/>
              <a:ext cx="572999" cy="243000"/>
            </a:xfrm>
            <a:prstGeom prst="straightConnector1">
              <a:avLst/>
            </a:prstGeom>
            <a:noFill/>
            <a:ln w="2857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lg" len="lg"/>
            </a:ln>
          </p:spPr>
        </p:cxnSp>
        <p:cxnSp>
          <p:nvCxnSpPr>
            <p:cNvPr id="15" name="Shape 175"/>
            <p:cNvCxnSpPr/>
            <p:nvPr/>
          </p:nvCxnSpPr>
          <p:spPr>
            <a:xfrm rot="10800000" flipH="1">
              <a:off x="2812405" y="4319034"/>
              <a:ext cx="572999" cy="391500"/>
            </a:xfrm>
            <a:prstGeom prst="straightConnector1">
              <a:avLst/>
            </a:prstGeom>
            <a:noFill/>
            <a:ln w="2857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lg" len="lg"/>
            </a:ln>
          </p:spPr>
        </p:cxnSp>
        <p:cxnSp>
          <p:nvCxnSpPr>
            <p:cNvPr id="16" name="Shape 176"/>
            <p:cNvCxnSpPr/>
            <p:nvPr/>
          </p:nvCxnSpPr>
          <p:spPr>
            <a:xfrm>
              <a:off x="4348859" y="3900345"/>
              <a:ext cx="407700" cy="0"/>
            </a:xfrm>
            <a:prstGeom prst="straightConnector1">
              <a:avLst/>
            </a:prstGeom>
            <a:noFill/>
            <a:ln w="2857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lg" len="lg"/>
            </a:ln>
          </p:spPr>
        </p:cxnSp>
        <p:cxnSp>
          <p:nvCxnSpPr>
            <p:cNvPr id="17" name="Shape 177"/>
            <p:cNvCxnSpPr/>
            <p:nvPr/>
          </p:nvCxnSpPr>
          <p:spPr>
            <a:xfrm>
              <a:off x="5885311" y="3900345"/>
              <a:ext cx="463200" cy="0"/>
            </a:xfrm>
            <a:prstGeom prst="straightConnector1">
              <a:avLst/>
            </a:prstGeom>
            <a:noFill/>
            <a:ln w="2857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lg" len="lg"/>
            </a:ln>
          </p:spPr>
        </p:cxnSp>
        <p:cxnSp>
          <p:nvCxnSpPr>
            <p:cNvPr id="18" name="Shape 178"/>
            <p:cNvCxnSpPr/>
            <p:nvPr/>
          </p:nvCxnSpPr>
          <p:spPr>
            <a:xfrm>
              <a:off x="7477458" y="3900359"/>
              <a:ext cx="407400" cy="0"/>
            </a:xfrm>
            <a:prstGeom prst="straightConnector1">
              <a:avLst/>
            </a:prstGeom>
            <a:noFill/>
            <a:ln w="2857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lg" len="lg"/>
            </a:ln>
          </p:spPr>
        </p:cxnSp>
        <p:cxnSp>
          <p:nvCxnSpPr>
            <p:cNvPr id="19" name="Curved Connector 18"/>
            <p:cNvCxnSpPr/>
            <p:nvPr/>
          </p:nvCxnSpPr>
          <p:spPr>
            <a:xfrm rot="16200000" flipV="1">
              <a:off x="3481405" y="-123295"/>
              <a:ext cx="661700" cy="6201507"/>
            </a:xfrm>
            <a:prstGeom prst="curvedConnector3">
              <a:avLst>
                <a:gd name="adj1" fmla="val 267415"/>
              </a:avLst>
            </a:prstGeom>
            <a:ln w="28575" cmpd="sng">
              <a:solidFill>
                <a:srgbClr val="595959"/>
              </a:solidFill>
              <a:headEnd type="none"/>
              <a:tailEnd type="triangle" w="lg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Curved Connector 19"/>
            <p:cNvCxnSpPr/>
            <p:nvPr/>
          </p:nvCxnSpPr>
          <p:spPr>
            <a:xfrm rot="16200000" flipV="1">
              <a:off x="5348702" y="1744002"/>
              <a:ext cx="14" cy="3128599"/>
            </a:xfrm>
            <a:prstGeom prst="curvedConnector3">
              <a:avLst>
                <a:gd name="adj1" fmla="val 2147483647"/>
              </a:avLst>
            </a:prstGeom>
            <a:ln w="28575" cmpd="sng">
              <a:solidFill>
                <a:srgbClr val="595959"/>
              </a:solidFill>
              <a:headEnd type="none"/>
              <a:tailEnd type="triangle" w="lg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93580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3986" y="365125"/>
            <a:ext cx="11529847" cy="1325563"/>
          </a:xfrm>
        </p:spPr>
        <p:txBody>
          <a:bodyPr/>
          <a:lstStyle/>
          <a:p>
            <a:r>
              <a:rPr lang="en-US" dirty="0" smtClean="0"/>
              <a:t>Analogies With Modern SE Practices (aka DevOps)</a:t>
            </a:r>
            <a:endParaRPr lang="en-US" dirty="0"/>
          </a:p>
        </p:txBody>
      </p:sp>
      <p:graphicFrame>
        <p:nvGraphicFramePr>
          <p:cNvPr id="4" name="Shape 187"/>
          <p:cNvGraphicFramePr/>
          <p:nvPr>
            <p:extLst>
              <p:ext uri="{D42A27DB-BD31-4B8C-83A1-F6EECF244321}">
                <p14:modId xmlns:p14="http://schemas.microsoft.com/office/powerpoint/2010/main" val="1509503062"/>
              </p:ext>
            </p:extLst>
          </p:nvPr>
        </p:nvGraphicFramePr>
        <p:xfrm>
          <a:off x="2154621" y="1840968"/>
          <a:ext cx="7550854" cy="407635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775427"/>
                <a:gridCol w="3775427"/>
              </a:tblGrid>
              <a:tr h="67939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2800" u="none" strike="noStrike" cap="none" dirty="0">
                          <a:solidFill>
                            <a:schemeClr val="bg1"/>
                          </a:solidFill>
                        </a:rPr>
                        <a:t>Scientific exploration</a:t>
                      </a:r>
                    </a:p>
                  </a:txBody>
                  <a:tcPr marL="91450" marR="91450" marT="45725" marB="45725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2800" u="none" strike="noStrike" cap="none" dirty="0">
                          <a:solidFill>
                            <a:schemeClr val="bg1"/>
                          </a:solidFill>
                        </a:rPr>
                        <a:t>Software project</a:t>
                      </a:r>
                    </a:p>
                  </a:txBody>
                  <a:tcPr marL="91450" marR="91450" marT="45725" marB="45725">
                    <a:solidFill>
                      <a:schemeClr val="tx1"/>
                    </a:solidFill>
                  </a:tcPr>
                </a:tc>
              </a:tr>
              <a:tr h="67939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2800" u="none" strike="noStrike" cap="none"/>
                        <a:t>Experiment code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2800" u="none" strike="noStrike" cap="none" dirty="0"/>
                        <a:t>Source code</a:t>
                      </a:r>
                    </a:p>
                  </a:txBody>
                  <a:tcPr marL="91450" marR="91450" marT="45725" marB="45725"/>
                </a:tc>
              </a:tr>
              <a:tr h="67939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2800" u="none" strike="noStrike" cap="none"/>
                        <a:t>Input data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2800" u="none" strike="noStrike" cap="none"/>
                        <a:t>Test examples</a:t>
                      </a:r>
                    </a:p>
                  </a:txBody>
                  <a:tcPr marL="91450" marR="91450" marT="45725" marB="45725"/>
                </a:tc>
              </a:tr>
              <a:tr h="67939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2800" u="none" strike="noStrike" cap="none"/>
                        <a:t>Analysis / visualization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2800" u="none" strike="noStrike" cap="none"/>
                        <a:t>Test analysis</a:t>
                      </a:r>
                    </a:p>
                  </a:txBody>
                  <a:tcPr marL="91450" marR="91450" marT="45725" marB="45725"/>
                </a:tc>
              </a:tr>
              <a:tr h="67939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2800" u="none" strike="noStrike" cap="none"/>
                        <a:t>Validation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2800" u="none" strike="noStrike" cap="none"/>
                        <a:t>CI / Regression testing</a:t>
                      </a:r>
                    </a:p>
                  </a:txBody>
                  <a:tcPr marL="91450" marR="91450" marT="45725" marB="45725"/>
                </a:tc>
              </a:tr>
              <a:tr h="67939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2800" u="none" strike="noStrike" cap="none" dirty="0"/>
                        <a:t>Manuscript / </a:t>
                      </a:r>
                      <a:r>
                        <a:rPr lang="en-US" sz="2800" u="none" strike="noStrike" cap="none" dirty="0" smtClean="0"/>
                        <a:t>notebook</a:t>
                      </a:r>
                      <a:endParaRPr lang="en-US" sz="28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2800" u="none" strike="noStrike" cap="none" dirty="0"/>
                        <a:t>Documentation / reports</a:t>
                      </a:r>
                    </a:p>
                  </a:txBody>
                  <a:tcPr marL="91450" marR="91450" marT="45725" marB="45725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3444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0943898" cy="1325563"/>
          </a:xfrm>
        </p:spPr>
        <p:txBody>
          <a:bodyPr/>
          <a:lstStyle/>
          <a:p>
            <a:r>
              <a:rPr lang="en-US" dirty="0" smtClean="0"/>
              <a:t>DevOps View of The </a:t>
            </a:r>
            <a:r>
              <a:rPr lang="en-US" smtClean="0"/>
              <a:t>Experimentation Workflow</a:t>
            </a:r>
            <a:endParaRPr lang="en-US" dirty="0"/>
          </a:p>
        </p:txBody>
      </p:sp>
      <p:grpSp>
        <p:nvGrpSpPr>
          <p:cNvPr id="5" name="Shape 231"/>
          <p:cNvGrpSpPr/>
          <p:nvPr/>
        </p:nvGrpSpPr>
        <p:grpSpPr>
          <a:xfrm>
            <a:off x="1136981" y="2465470"/>
            <a:ext cx="8866800" cy="2655975"/>
            <a:chOff x="148548" y="1623925"/>
            <a:chExt cx="8866800" cy="2655975"/>
          </a:xfrm>
        </p:grpSpPr>
        <p:sp>
          <p:nvSpPr>
            <p:cNvPr id="6" name="Shape 232"/>
            <p:cNvSpPr/>
            <p:nvPr/>
          </p:nvSpPr>
          <p:spPr>
            <a:xfrm>
              <a:off x="148548" y="1623925"/>
              <a:ext cx="1128900" cy="1184099"/>
            </a:xfrm>
            <a:prstGeom prst="ellipse">
              <a:avLst/>
            </a:prstGeom>
            <a:solidFill>
              <a:srgbClr val="EEEEEE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PT Sans"/>
                <a:buNone/>
              </a:pPr>
              <a:r>
                <a:rPr lang="en-US" sz="1400" b="1" i="0" u="none" strike="noStrike" cap="none" dirty="0">
                  <a:solidFill>
                    <a:srgbClr val="000000"/>
                  </a:solidFill>
                  <a:latin typeface="PT Sans"/>
                  <a:ea typeface="PT Sans"/>
                  <a:cs typeface="PT Sans"/>
                  <a:sym typeface="PT Sans"/>
                </a:rPr>
                <a:t>Code</a:t>
              </a:r>
            </a:p>
          </p:txBody>
        </p:sp>
        <p:sp>
          <p:nvSpPr>
            <p:cNvPr id="7" name="Shape 233"/>
            <p:cNvSpPr/>
            <p:nvPr/>
          </p:nvSpPr>
          <p:spPr>
            <a:xfrm>
              <a:off x="1685002" y="1623925"/>
              <a:ext cx="1128900" cy="1184099"/>
            </a:xfrm>
            <a:prstGeom prst="ellipse">
              <a:avLst/>
            </a:prstGeom>
            <a:solidFill>
              <a:srgbClr val="EEEEEE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PT Sans"/>
                <a:buNone/>
              </a:pPr>
              <a:r>
                <a:rPr lang="en-US" sz="1300" b="1" i="0" u="none" strike="noStrike" cap="none">
                  <a:solidFill>
                    <a:srgbClr val="000000"/>
                  </a:solidFill>
                  <a:latin typeface="PT Sans"/>
                  <a:ea typeface="PT Sans"/>
                  <a:cs typeface="PT Sans"/>
                  <a:sym typeface="PT Sans"/>
                </a:rPr>
                <a:t>Package</a:t>
              </a:r>
            </a:p>
          </p:txBody>
        </p:sp>
        <p:sp>
          <p:nvSpPr>
            <p:cNvPr id="8" name="Shape 234"/>
            <p:cNvSpPr/>
            <p:nvPr/>
          </p:nvSpPr>
          <p:spPr>
            <a:xfrm>
              <a:off x="3221456" y="2285611"/>
              <a:ext cx="1128899" cy="1184099"/>
            </a:xfrm>
            <a:prstGeom prst="ellipse">
              <a:avLst/>
            </a:prstGeom>
            <a:solidFill>
              <a:srgbClr val="EEEEEE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PT Sans"/>
                <a:buNone/>
              </a:pPr>
              <a:r>
                <a:rPr lang="en-US" sz="1400" b="1" i="0" u="none" strike="noStrike" cap="none">
                  <a:solidFill>
                    <a:srgbClr val="000000"/>
                  </a:solidFill>
                  <a:latin typeface="PT Sans"/>
                  <a:ea typeface="PT Sans"/>
                  <a:cs typeface="PT Sans"/>
                  <a:sym typeface="PT Sans"/>
                </a:rPr>
                <a:t>Execute</a:t>
              </a:r>
            </a:p>
          </p:txBody>
        </p:sp>
        <p:sp>
          <p:nvSpPr>
            <p:cNvPr id="9" name="Shape 235"/>
            <p:cNvSpPr/>
            <p:nvPr/>
          </p:nvSpPr>
          <p:spPr>
            <a:xfrm>
              <a:off x="1685002" y="3095800"/>
              <a:ext cx="1128900" cy="1184099"/>
            </a:xfrm>
            <a:prstGeom prst="ellipse">
              <a:avLst/>
            </a:prstGeom>
            <a:solidFill>
              <a:srgbClr val="EEEEEE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PT Sans"/>
                <a:buNone/>
              </a:pPr>
              <a:r>
                <a:rPr lang="en-US" sz="1400" b="1" i="0" u="none" strike="noStrike" cap="none">
                  <a:solidFill>
                    <a:srgbClr val="000000"/>
                  </a:solidFill>
                  <a:latin typeface="PT Sans"/>
                  <a:ea typeface="PT Sans"/>
                  <a:cs typeface="PT Sans"/>
                  <a:sym typeface="PT Sans"/>
                </a:rPr>
                <a:t>Input Data</a:t>
              </a:r>
            </a:p>
          </p:txBody>
        </p:sp>
        <p:sp>
          <p:nvSpPr>
            <p:cNvPr id="10" name="Shape 236"/>
            <p:cNvSpPr/>
            <p:nvPr/>
          </p:nvSpPr>
          <p:spPr>
            <a:xfrm>
              <a:off x="4757908" y="2285611"/>
              <a:ext cx="1128900" cy="1184099"/>
            </a:xfrm>
            <a:prstGeom prst="ellipse">
              <a:avLst/>
            </a:prstGeom>
            <a:solidFill>
              <a:srgbClr val="EEEEEE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PT Sans"/>
                <a:buNone/>
              </a:pPr>
              <a:r>
                <a:rPr lang="en-US" sz="1400" b="1" i="0" u="none" strike="noStrike" cap="none">
                  <a:solidFill>
                    <a:srgbClr val="000000"/>
                  </a:solidFill>
                  <a:latin typeface="PT Sans"/>
                  <a:ea typeface="PT Sans"/>
                  <a:cs typeface="PT Sans"/>
                  <a:sym typeface="PT Sans"/>
                </a:rPr>
                <a:t>Output Data</a:t>
              </a:r>
            </a:p>
          </p:txBody>
        </p:sp>
        <p:sp>
          <p:nvSpPr>
            <p:cNvPr id="11" name="Shape 237"/>
            <p:cNvSpPr/>
            <p:nvPr/>
          </p:nvSpPr>
          <p:spPr>
            <a:xfrm>
              <a:off x="6350055" y="2285625"/>
              <a:ext cx="1128900" cy="1184099"/>
            </a:xfrm>
            <a:prstGeom prst="ellipse">
              <a:avLst/>
            </a:prstGeom>
            <a:solidFill>
              <a:srgbClr val="EEEEEE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PT Sans"/>
                <a:buNone/>
              </a:pPr>
              <a:r>
                <a:rPr lang="en-US" sz="1200" b="1" i="0" u="none" strike="noStrike" cap="none">
                  <a:solidFill>
                    <a:srgbClr val="000000"/>
                  </a:solidFill>
                  <a:latin typeface="PT Sans"/>
                  <a:ea typeface="PT Sans"/>
                  <a:cs typeface="PT Sans"/>
                  <a:sym typeface="PT Sans"/>
                </a:rPr>
                <a:t>Analyze/</a:t>
              </a: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PT Sans"/>
                <a:buNone/>
              </a:pPr>
              <a:r>
                <a:rPr lang="en-US" sz="1200" b="1" i="0" u="none" strike="noStrike" cap="none">
                  <a:solidFill>
                    <a:srgbClr val="000000"/>
                  </a:solidFill>
                  <a:latin typeface="PT Sans"/>
                  <a:ea typeface="PT Sans"/>
                  <a:cs typeface="PT Sans"/>
                  <a:sym typeface="PT Sans"/>
                </a:rPr>
                <a:t>Visualize</a:t>
              </a:r>
            </a:p>
          </p:txBody>
        </p:sp>
        <p:sp>
          <p:nvSpPr>
            <p:cNvPr id="12" name="Shape 238"/>
            <p:cNvSpPr/>
            <p:nvPr/>
          </p:nvSpPr>
          <p:spPr>
            <a:xfrm>
              <a:off x="7886449" y="2285678"/>
              <a:ext cx="1128900" cy="1184098"/>
            </a:xfrm>
            <a:prstGeom prst="ellipse">
              <a:avLst/>
            </a:prstGeom>
            <a:solidFill>
              <a:srgbClr val="EEEEEE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PT Sans"/>
                <a:buNone/>
              </a:pPr>
              <a:r>
                <a:rPr lang="en-US" sz="1000" b="1" i="0" u="none" strike="noStrike" cap="none">
                  <a:solidFill>
                    <a:srgbClr val="000000"/>
                  </a:solidFill>
                  <a:latin typeface="PT Sans"/>
                  <a:ea typeface="PT Sans"/>
                  <a:cs typeface="PT Sans"/>
                  <a:sym typeface="PT Sans"/>
                </a:rPr>
                <a:t>Manuscript</a:t>
              </a:r>
            </a:p>
          </p:txBody>
        </p:sp>
        <p:cxnSp>
          <p:nvCxnSpPr>
            <p:cNvPr id="13" name="Shape 239"/>
            <p:cNvCxnSpPr/>
            <p:nvPr/>
          </p:nvCxnSpPr>
          <p:spPr>
            <a:xfrm>
              <a:off x="1277449" y="2215974"/>
              <a:ext cx="407700" cy="0"/>
            </a:xfrm>
            <a:prstGeom prst="straightConnector1">
              <a:avLst/>
            </a:prstGeom>
            <a:noFill/>
            <a:ln w="2857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lg" len="lg"/>
            </a:ln>
          </p:spPr>
        </p:cxnSp>
        <p:cxnSp>
          <p:nvCxnSpPr>
            <p:cNvPr id="14" name="Shape 240"/>
            <p:cNvCxnSpPr/>
            <p:nvPr/>
          </p:nvCxnSpPr>
          <p:spPr>
            <a:xfrm>
              <a:off x="2813902" y="2215974"/>
              <a:ext cx="573000" cy="243000"/>
            </a:xfrm>
            <a:prstGeom prst="straightConnector1">
              <a:avLst/>
            </a:prstGeom>
            <a:noFill/>
            <a:ln w="2857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lg" len="lg"/>
            </a:ln>
          </p:spPr>
        </p:cxnSp>
        <p:cxnSp>
          <p:nvCxnSpPr>
            <p:cNvPr id="15" name="Shape 241"/>
            <p:cNvCxnSpPr/>
            <p:nvPr/>
          </p:nvCxnSpPr>
          <p:spPr>
            <a:xfrm rot="10800000" flipH="1">
              <a:off x="2813902" y="3296350"/>
              <a:ext cx="573000" cy="391500"/>
            </a:xfrm>
            <a:prstGeom prst="straightConnector1">
              <a:avLst/>
            </a:prstGeom>
            <a:noFill/>
            <a:ln w="2857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lg" len="lg"/>
            </a:ln>
          </p:spPr>
        </p:cxnSp>
        <p:cxnSp>
          <p:nvCxnSpPr>
            <p:cNvPr id="16" name="Shape 242"/>
            <p:cNvCxnSpPr/>
            <p:nvPr/>
          </p:nvCxnSpPr>
          <p:spPr>
            <a:xfrm>
              <a:off x="4350355" y="2877661"/>
              <a:ext cx="407700" cy="0"/>
            </a:xfrm>
            <a:prstGeom prst="straightConnector1">
              <a:avLst/>
            </a:prstGeom>
            <a:noFill/>
            <a:ln w="2857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lg" len="lg"/>
            </a:ln>
          </p:spPr>
        </p:cxnSp>
        <p:cxnSp>
          <p:nvCxnSpPr>
            <p:cNvPr id="17" name="Shape 243"/>
            <p:cNvCxnSpPr/>
            <p:nvPr/>
          </p:nvCxnSpPr>
          <p:spPr>
            <a:xfrm>
              <a:off x="5886809" y="2877661"/>
              <a:ext cx="463200" cy="0"/>
            </a:xfrm>
            <a:prstGeom prst="straightConnector1">
              <a:avLst/>
            </a:prstGeom>
            <a:noFill/>
            <a:ln w="2857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lg" len="lg"/>
            </a:ln>
          </p:spPr>
        </p:cxnSp>
        <p:cxnSp>
          <p:nvCxnSpPr>
            <p:cNvPr id="18" name="Shape 244"/>
            <p:cNvCxnSpPr/>
            <p:nvPr/>
          </p:nvCxnSpPr>
          <p:spPr>
            <a:xfrm>
              <a:off x="7478955" y="2877674"/>
              <a:ext cx="407400" cy="0"/>
            </a:xfrm>
            <a:prstGeom prst="straightConnector1">
              <a:avLst/>
            </a:prstGeom>
            <a:noFill/>
            <a:ln w="2857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lg" len="lg"/>
            </a:ln>
          </p:spPr>
        </p:cxnSp>
      </p:grpSp>
      <p:sp>
        <p:nvSpPr>
          <p:cNvPr id="19" name="Shape 245"/>
          <p:cNvSpPr/>
          <p:nvPr/>
        </p:nvSpPr>
        <p:spPr>
          <a:xfrm>
            <a:off x="1123532" y="2272271"/>
            <a:ext cx="1235399" cy="1446900"/>
          </a:xfrm>
          <a:prstGeom prst="rect">
            <a:avLst/>
          </a:prstGeom>
          <a:noFill/>
          <a:ln w="9525" cap="flat" cmpd="sng">
            <a:solidFill>
              <a:srgbClr val="595959"/>
            </a:solidFill>
            <a:prstDash val="dot"/>
            <a:round/>
            <a:headEnd type="none" w="med" len="med"/>
            <a:tailEnd type="none" w="med" len="med"/>
          </a:ln>
        </p:spPr>
        <p:txBody>
          <a:bodyPr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000" b="0" i="0" u="none" strike="noStrike" cap="none">
              <a:solidFill>
                <a:srgbClr val="000000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20" name="Shape 246"/>
          <p:cNvSpPr/>
          <p:nvPr/>
        </p:nvSpPr>
        <p:spPr>
          <a:xfrm>
            <a:off x="2658057" y="2272421"/>
            <a:ext cx="1383899" cy="1446900"/>
          </a:xfrm>
          <a:prstGeom prst="rect">
            <a:avLst/>
          </a:prstGeom>
          <a:noFill/>
          <a:ln w="9525" cap="flat" cmpd="sng">
            <a:solidFill>
              <a:srgbClr val="595959"/>
            </a:solidFill>
            <a:prstDash val="dot"/>
            <a:round/>
            <a:headEnd type="none" w="med" len="med"/>
            <a:tailEnd type="none" w="med" len="med"/>
          </a:ln>
        </p:spPr>
        <p:txBody>
          <a:bodyPr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000" b="0" i="0" u="none" strike="noStrike" cap="none">
              <a:solidFill>
                <a:srgbClr val="000000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pic>
        <p:nvPicPr>
          <p:cNvPr id="21" name="Shape 247"/>
          <p:cNvPicPr preferRelativeResize="0"/>
          <p:nvPr/>
        </p:nvPicPr>
        <p:blipFill rotWithShape="1">
          <a:blip r:embed="rId2">
            <a:alphaModFix/>
          </a:blip>
          <a:srcRect l="6030" t="11670" r="56580" b="19024"/>
          <a:stretch/>
        </p:blipFill>
        <p:spPr>
          <a:xfrm>
            <a:off x="2673431" y="2272421"/>
            <a:ext cx="625047" cy="465774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Shape 248"/>
          <p:cNvSpPr/>
          <p:nvPr/>
        </p:nvSpPr>
        <p:spPr>
          <a:xfrm>
            <a:off x="2658057" y="3873045"/>
            <a:ext cx="1383899" cy="1307999"/>
          </a:xfrm>
          <a:prstGeom prst="rect">
            <a:avLst/>
          </a:prstGeom>
          <a:noFill/>
          <a:ln w="9525" cap="flat" cmpd="sng">
            <a:solidFill>
              <a:srgbClr val="595959"/>
            </a:solidFill>
            <a:prstDash val="dot"/>
            <a:round/>
            <a:headEnd type="none" w="med" len="med"/>
            <a:tailEnd type="none" w="med" len="med"/>
          </a:ln>
        </p:spPr>
        <p:txBody>
          <a:bodyPr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000" b="0" i="0" u="none" strike="noStrike" cap="none">
              <a:solidFill>
                <a:srgbClr val="000000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pic>
        <p:nvPicPr>
          <p:cNvPr id="23" name="Shape 2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73432" y="3873045"/>
            <a:ext cx="572699" cy="572699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Shape 250"/>
          <p:cNvSpPr/>
          <p:nvPr/>
        </p:nvSpPr>
        <p:spPr>
          <a:xfrm>
            <a:off x="4124682" y="3099420"/>
            <a:ext cx="1299299" cy="1256999"/>
          </a:xfrm>
          <a:prstGeom prst="rect">
            <a:avLst/>
          </a:prstGeom>
          <a:noFill/>
          <a:ln w="9525" cap="flat" cmpd="sng">
            <a:solidFill>
              <a:srgbClr val="595959"/>
            </a:solidFill>
            <a:prstDash val="dot"/>
            <a:round/>
            <a:headEnd type="none" w="med" len="med"/>
            <a:tailEnd type="none" w="med" len="med"/>
          </a:ln>
        </p:spPr>
        <p:txBody>
          <a:bodyPr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000" b="0" i="0" u="none" strike="noStrike" cap="none">
              <a:solidFill>
                <a:srgbClr val="000000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pic>
        <p:nvPicPr>
          <p:cNvPr id="25" name="Shape 251"/>
          <p:cNvPicPr preferRelativeResize="0"/>
          <p:nvPr/>
        </p:nvPicPr>
        <p:blipFill rotWithShape="1">
          <a:blip r:embed="rId4">
            <a:alphaModFix/>
          </a:blip>
          <a:srcRect l="14387" t="5689" r="15155" b="25764"/>
          <a:stretch/>
        </p:blipFill>
        <p:spPr>
          <a:xfrm>
            <a:off x="4852759" y="3134579"/>
            <a:ext cx="572999" cy="5574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Shape 25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244982" y="3019395"/>
            <a:ext cx="772899" cy="772929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Shape 253"/>
          <p:cNvSpPr/>
          <p:nvPr/>
        </p:nvSpPr>
        <p:spPr>
          <a:xfrm>
            <a:off x="5646682" y="3065221"/>
            <a:ext cx="1383899" cy="1307999"/>
          </a:xfrm>
          <a:prstGeom prst="rect">
            <a:avLst/>
          </a:prstGeom>
          <a:noFill/>
          <a:ln w="9525" cap="flat" cmpd="sng">
            <a:solidFill>
              <a:srgbClr val="595959"/>
            </a:solidFill>
            <a:prstDash val="dot"/>
            <a:round/>
            <a:headEnd type="none" w="med" len="med"/>
            <a:tailEnd type="none" w="med" len="med"/>
          </a:ln>
        </p:spPr>
        <p:txBody>
          <a:bodyPr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000" b="0" i="0" u="none" strike="noStrike" cap="none">
              <a:solidFill>
                <a:srgbClr val="000000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28" name="Shape 254"/>
          <p:cNvSpPr/>
          <p:nvPr/>
        </p:nvSpPr>
        <p:spPr>
          <a:xfrm>
            <a:off x="7260782" y="3065221"/>
            <a:ext cx="1383899" cy="1307999"/>
          </a:xfrm>
          <a:prstGeom prst="rect">
            <a:avLst/>
          </a:prstGeom>
          <a:noFill/>
          <a:ln w="9525" cap="flat" cmpd="sng">
            <a:solidFill>
              <a:srgbClr val="595959"/>
            </a:solidFill>
            <a:prstDash val="dot"/>
            <a:round/>
            <a:headEnd type="none" w="med" len="med"/>
            <a:tailEnd type="none" w="med" len="med"/>
          </a:ln>
        </p:spPr>
        <p:txBody>
          <a:bodyPr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000" b="0" i="0" u="none" strike="noStrike" cap="none">
              <a:solidFill>
                <a:srgbClr val="000000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pic>
        <p:nvPicPr>
          <p:cNvPr id="29" name="Shape 25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272632" y="3061199"/>
            <a:ext cx="475973" cy="501556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Shape 256"/>
          <p:cNvSpPr/>
          <p:nvPr/>
        </p:nvSpPr>
        <p:spPr>
          <a:xfrm>
            <a:off x="8714282" y="3065221"/>
            <a:ext cx="1383899" cy="1307999"/>
          </a:xfrm>
          <a:prstGeom prst="rect">
            <a:avLst/>
          </a:prstGeom>
          <a:noFill/>
          <a:ln w="9525" cap="flat" cmpd="sng">
            <a:solidFill>
              <a:srgbClr val="595959"/>
            </a:solidFill>
            <a:prstDash val="dot"/>
            <a:round/>
            <a:headEnd type="none" w="med" len="med"/>
            <a:tailEnd type="none" w="med" len="med"/>
          </a:ln>
        </p:spPr>
        <p:txBody>
          <a:bodyPr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000" b="0" i="0" u="none" strike="noStrike" cap="none">
              <a:solidFill>
                <a:srgbClr val="000000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pic>
        <p:nvPicPr>
          <p:cNvPr id="32" name="Shape 260" descr="@frictionlessdata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236582" y="3045271"/>
            <a:ext cx="625050" cy="62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Shape 261" descr="@frictionlessdata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246132" y="3846870"/>
            <a:ext cx="625050" cy="62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Shape 263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136981" y="2272420"/>
            <a:ext cx="500574" cy="500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Shape 264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637557" y="2272418"/>
            <a:ext cx="500574" cy="500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Shape 265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3308370" y="2272421"/>
            <a:ext cx="500574" cy="500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Shape 26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46682" y="3076872"/>
            <a:ext cx="572699" cy="572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Shape 271"/>
          <p:cNvPicPr preferRelativeResize="0"/>
          <p:nvPr/>
        </p:nvPicPr>
        <p:blipFill rotWithShape="1">
          <a:blip r:embed="rId11">
            <a:alphaModFix/>
          </a:blip>
          <a:srcRect r="73480"/>
          <a:stretch/>
        </p:blipFill>
        <p:spPr>
          <a:xfrm>
            <a:off x="2705081" y="3123125"/>
            <a:ext cx="603287" cy="549389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Shape 272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3308370" y="3076872"/>
            <a:ext cx="639446" cy="553503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Shape 273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1195389" y="3198302"/>
            <a:ext cx="442166" cy="399471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Shape 274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4954073" y="3792324"/>
            <a:ext cx="469910" cy="431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Shape 275"/>
          <p:cNvPicPr preferRelativeResize="0"/>
          <p:nvPr/>
        </p:nvPicPr>
        <p:blipFill rotWithShape="1">
          <a:blip r:embed="rId15">
            <a:alphaModFix/>
          </a:blip>
          <a:srcRect r="71369"/>
          <a:stretch/>
        </p:blipFill>
        <p:spPr>
          <a:xfrm>
            <a:off x="4407227" y="3792324"/>
            <a:ext cx="445531" cy="450691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Shape 278"/>
          <p:cNvPicPr preferRelativeResize="0"/>
          <p:nvPr/>
        </p:nvPicPr>
        <p:blipFill rotWithShape="1">
          <a:blip r:embed="rId16">
            <a:alphaModFix/>
          </a:blip>
          <a:srcRect l="51186" r="26169" b="53017"/>
          <a:stretch/>
        </p:blipFill>
        <p:spPr>
          <a:xfrm>
            <a:off x="3196238" y="4487500"/>
            <a:ext cx="721774" cy="516641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Shape 279"/>
          <p:cNvPicPr preferRelativeResize="0"/>
          <p:nvPr/>
        </p:nvPicPr>
        <p:blipFill rotWithShape="1">
          <a:blip r:embed="rId17">
            <a:alphaModFix/>
          </a:blip>
          <a:srcRect l="33394" r="33922" b="34986"/>
          <a:stretch/>
        </p:blipFill>
        <p:spPr>
          <a:xfrm>
            <a:off x="2719407" y="4452834"/>
            <a:ext cx="476830" cy="589643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618391" y="3792324"/>
            <a:ext cx="663445" cy="544516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0" b="86328" l="11426" r="89844">
                        <a14:foregroundMark x1="34473" y1="86328" x2="34473" y2="8632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02699" y="3861557"/>
            <a:ext cx="499965" cy="499965"/>
          </a:xfrm>
          <a:prstGeom prst="rect">
            <a:avLst/>
          </a:prstGeom>
        </p:spPr>
      </p:pic>
      <p:grpSp>
        <p:nvGrpSpPr>
          <p:cNvPr id="49" name="Group 48"/>
          <p:cNvGrpSpPr/>
          <p:nvPr/>
        </p:nvGrpSpPr>
        <p:grpSpPr>
          <a:xfrm>
            <a:off x="8758854" y="3132852"/>
            <a:ext cx="1244928" cy="1178403"/>
            <a:chOff x="7030208" y="2692286"/>
            <a:chExt cx="6152181" cy="5819630"/>
          </a:xfrm>
        </p:grpSpPr>
        <p:pic>
          <p:nvPicPr>
            <p:cNvPr id="50" name="Shape 94"/>
            <p:cNvPicPr preferRelativeResize="0"/>
            <p:nvPr/>
          </p:nvPicPr>
          <p:blipFill>
            <a:blip r:embed="rId21">
              <a:alphaModFix/>
            </a:blip>
            <a:stretch>
              <a:fillRect/>
            </a:stretch>
          </p:blipFill>
          <p:spPr>
            <a:xfrm>
              <a:off x="9639728" y="6167776"/>
              <a:ext cx="2225021" cy="222714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" name="Shape 95"/>
            <p:cNvPicPr preferRelativeResize="0"/>
            <p:nvPr/>
          </p:nvPicPr>
          <p:blipFill>
            <a:blip r:embed="rId22">
              <a:alphaModFix/>
            </a:blip>
            <a:stretch>
              <a:fillRect/>
            </a:stretch>
          </p:blipFill>
          <p:spPr>
            <a:xfrm>
              <a:off x="7030208" y="3447139"/>
              <a:ext cx="3156134" cy="14333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" name="Picture 51"/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7152237" y="6082070"/>
              <a:ext cx="2429846" cy="2429846"/>
            </a:xfrm>
            <a:prstGeom prst="rect">
              <a:avLst/>
            </a:prstGeom>
          </p:spPr>
        </p:pic>
        <p:pic>
          <p:nvPicPr>
            <p:cNvPr id="53" name="Picture 52"/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7152237" y="2692286"/>
              <a:ext cx="6030152" cy="572631"/>
            </a:xfrm>
            <a:prstGeom prst="rect">
              <a:avLst/>
            </a:prstGeom>
          </p:spPr>
        </p:pic>
      </p:grpSp>
      <p:pic>
        <p:nvPicPr>
          <p:cNvPr id="54" name="Shape 99"/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>
            <a:off x="7338441" y="3792385"/>
            <a:ext cx="435686" cy="478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7719311" y="3065221"/>
            <a:ext cx="605405" cy="408395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 rotWithShape="1">
          <a:blip r:embed="rId27"/>
          <a:srcRect r="57171"/>
          <a:stretch/>
        </p:blipFill>
        <p:spPr>
          <a:xfrm>
            <a:off x="7825263" y="3878248"/>
            <a:ext cx="476856" cy="365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803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DevOps?</a:t>
            </a:r>
            <a:endParaRPr lang="en-US" dirty="0"/>
          </a:p>
        </p:txBody>
      </p:sp>
      <p:grpSp>
        <p:nvGrpSpPr>
          <p:cNvPr id="4" name="Shape 195"/>
          <p:cNvGrpSpPr/>
          <p:nvPr/>
        </p:nvGrpSpPr>
        <p:grpSpPr>
          <a:xfrm>
            <a:off x="8014247" y="2569017"/>
            <a:ext cx="1114800" cy="1456950"/>
            <a:chOff x="1051850" y="4098600"/>
            <a:chExt cx="1114800" cy="1456950"/>
          </a:xfrm>
        </p:grpSpPr>
        <p:pic>
          <p:nvPicPr>
            <p:cNvPr id="5" name="Shape 196" descr="2000px-Wikiversity-Mooc-Icon-Script.svg.png"/>
            <p:cNvPicPr preferRelativeResize="0"/>
            <p:nvPr/>
          </p:nvPicPr>
          <p:blipFill rotWithShape="1">
            <a:blip r:embed="rId2">
              <a:alphaModFix/>
            </a:blip>
            <a:srcRect l="18668" t="7530" r="15502" b="4704"/>
            <a:stretch/>
          </p:blipFill>
          <p:spPr>
            <a:xfrm>
              <a:off x="1135950" y="4098600"/>
              <a:ext cx="925625" cy="12341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" name="Shape 197"/>
            <p:cNvSpPr txBox="1"/>
            <p:nvPr/>
          </p:nvSpPr>
          <p:spPr>
            <a:xfrm>
              <a:off x="1051850" y="5269650"/>
              <a:ext cx="1114800" cy="2859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Clr>
                  <a:srgbClr val="000000"/>
                </a:buClr>
                <a:buFont typeface="Calibri"/>
                <a:buNone/>
              </a:pPr>
              <a:r>
                <a:rPr lang="en-US" sz="1200" dirty="0" err="1">
                  <a:latin typeface="Consolas" charset="0"/>
                  <a:ea typeface="Consolas" charset="0"/>
                  <a:cs typeface="Consolas" charset="0"/>
                </a:rPr>
                <a:t>myscript.sh</a:t>
              </a:r>
              <a:endParaRPr lang="en-US" sz="1200" dirty="0">
                <a:latin typeface="Consolas" charset="0"/>
                <a:ea typeface="Consolas" charset="0"/>
                <a:cs typeface="Consolas" charset="0"/>
              </a:endParaRPr>
            </a:p>
          </p:txBody>
        </p:sp>
      </p:grpSp>
      <p:sp>
        <p:nvSpPr>
          <p:cNvPr id="7" name="Shape 198"/>
          <p:cNvSpPr txBox="1"/>
          <p:nvPr/>
        </p:nvSpPr>
        <p:spPr>
          <a:xfrm>
            <a:off x="1192857" y="1472642"/>
            <a:ext cx="3657600" cy="95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-US" sz="44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Typical</a:t>
            </a:r>
          </a:p>
        </p:txBody>
      </p:sp>
      <p:pic>
        <p:nvPicPr>
          <p:cNvPr id="8" name="Shape 199" descr="Image result for icon laptop user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92857" y="3277217"/>
            <a:ext cx="1430100" cy="123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Shape 2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69499" y="2179666"/>
            <a:ext cx="3334181" cy="44997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Shape 201"/>
          <p:cNvSpPr txBox="1"/>
          <p:nvPr/>
        </p:nvSpPr>
        <p:spPr>
          <a:xfrm>
            <a:off x="6782647" y="1472642"/>
            <a:ext cx="2442000" cy="95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-US" sz="44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DevOps</a:t>
            </a:r>
          </a:p>
        </p:txBody>
      </p:sp>
      <p:cxnSp>
        <p:nvCxnSpPr>
          <p:cNvPr id="11" name="Shape 202"/>
          <p:cNvCxnSpPr/>
          <p:nvPr/>
        </p:nvCxnSpPr>
        <p:spPr>
          <a:xfrm>
            <a:off x="6062684" y="1690688"/>
            <a:ext cx="10500" cy="49017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2" name="Shape 203"/>
          <p:cNvSpPr txBox="1"/>
          <p:nvPr/>
        </p:nvSpPr>
        <p:spPr>
          <a:xfrm>
            <a:off x="6680322" y="4512617"/>
            <a:ext cx="4244400" cy="95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-US" sz="3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$ bash myscript.sh</a:t>
            </a:r>
          </a:p>
        </p:txBody>
      </p:sp>
    </p:spTree>
    <p:extLst>
      <p:ext uri="{BB962C8B-B14F-4D97-AF65-F5344CB8AC3E}">
        <p14:creationId xmlns:p14="http://schemas.microsoft.com/office/powerpoint/2010/main" val="263347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Scope of This </a:t>
            </a:r>
            <a:r>
              <a:rPr lang="en-US" dirty="0" err="1" smtClean="0"/>
              <a:t>BoF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1945" y="1825624"/>
            <a:ext cx="11393214" cy="4879975"/>
          </a:xfrm>
        </p:spPr>
        <p:txBody>
          <a:bodyPr>
            <a:noAutofit/>
          </a:bodyPr>
          <a:lstStyle/>
          <a:p>
            <a:r>
              <a:rPr lang="en-US" dirty="0" smtClean="0"/>
              <a:t>Automating all or some parts of a scientific exploration is possible today:</a:t>
            </a:r>
          </a:p>
          <a:p>
            <a:pPr lvl="1"/>
            <a:r>
              <a:rPr lang="en-US" dirty="0" smtClean="0"/>
              <a:t>Test-beds such as Chameleon and </a:t>
            </a:r>
            <a:r>
              <a:rPr lang="en-US" dirty="0" err="1" smtClean="0"/>
              <a:t>CloudLab</a:t>
            </a:r>
            <a:r>
              <a:rPr lang="en-US" dirty="0" smtClean="0"/>
              <a:t> provide APIs to automate the reservation, configuration and tearing down of resources</a:t>
            </a:r>
          </a:p>
          <a:p>
            <a:pPr lvl="1"/>
            <a:r>
              <a:rPr lang="en-US" dirty="0" smtClean="0"/>
              <a:t>Automatically going from source code to container (Docker/Singularity/</a:t>
            </a:r>
            <a:r>
              <a:rPr lang="en-US" dirty="0" err="1" smtClean="0"/>
              <a:t>Spack</a:t>
            </a:r>
            <a:r>
              <a:rPr lang="en-US" dirty="0" smtClean="0"/>
              <a:t>/VMs)</a:t>
            </a:r>
          </a:p>
          <a:p>
            <a:pPr lvl="1"/>
            <a:r>
              <a:rPr lang="en-US" b="1" dirty="0" smtClean="0"/>
              <a:t>Results can be automatically validated</a:t>
            </a:r>
          </a:p>
          <a:p>
            <a:r>
              <a:rPr lang="en-US" dirty="0" smtClean="0"/>
              <a:t>Sample of questions we want to address today:</a:t>
            </a:r>
          </a:p>
          <a:p>
            <a:pPr lvl="1"/>
            <a:r>
              <a:rPr lang="en-US" dirty="0" smtClean="0"/>
              <a:t>How can we introduce DevOps into our practice?</a:t>
            </a:r>
          </a:p>
          <a:p>
            <a:pPr lvl="1"/>
            <a:r>
              <a:rPr lang="en-US" dirty="0" smtClean="0"/>
              <a:t>What are the roadblocks in your domain to automating explorations?</a:t>
            </a:r>
          </a:p>
          <a:p>
            <a:pPr lvl="1"/>
            <a:r>
              <a:rPr lang="en-US" dirty="0" smtClean="0"/>
              <a:t>What can we do as a community to make it easier (e.g., curated examples)?</a:t>
            </a:r>
          </a:p>
          <a:p>
            <a:pPr lvl="1"/>
            <a:r>
              <a:rPr lang="en-US" dirty="0" smtClean="0"/>
              <a:t>What incentives can we create to encourage people to follow best practices?</a:t>
            </a:r>
          </a:p>
        </p:txBody>
      </p:sp>
    </p:spTree>
    <p:extLst>
      <p:ext uri="{BB962C8B-B14F-4D97-AF65-F5344CB8AC3E}">
        <p14:creationId xmlns:p14="http://schemas.microsoft.com/office/powerpoint/2010/main" val="776788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12:15 </a:t>
            </a:r>
            <a:r>
              <a:rPr lang="mr-IN" sz="3600" dirty="0" smtClean="0"/>
              <a:t>–</a:t>
            </a:r>
            <a:r>
              <a:rPr lang="en-US" sz="3600" dirty="0" smtClean="0"/>
              <a:t> Introduction (scoping the </a:t>
            </a:r>
            <a:r>
              <a:rPr lang="en-US" sz="3600" dirty="0" err="1" smtClean="0"/>
              <a:t>BoF</a:t>
            </a:r>
            <a:r>
              <a:rPr lang="en-US" sz="3600" dirty="0" smtClean="0"/>
              <a:t>)</a:t>
            </a:r>
          </a:p>
          <a:p>
            <a:r>
              <a:rPr lang="en-US" sz="3600" b="1" dirty="0" smtClean="0"/>
              <a:t>12:20 </a:t>
            </a:r>
            <a:r>
              <a:rPr lang="mr-IN" sz="3600" b="1" dirty="0" smtClean="0"/>
              <a:t>–</a:t>
            </a:r>
            <a:r>
              <a:rPr lang="en-US" sz="3600" b="1" dirty="0" smtClean="0"/>
              <a:t> Lightning talks</a:t>
            </a:r>
          </a:p>
          <a:p>
            <a:pPr lvl="1"/>
            <a:r>
              <a:rPr lang="en-US" sz="3200" b="1" dirty="0" smtClean="0"/>
              <a:t>Kate </a:t>
            </a:r>
            <a:r>
              <a:rPr lang="en-US" sz="3200" b="1" dirty="0" err="1" smtClean="0"/>
              <a:t>Keahey</a:t>
            </a:r>
            <a:r>
              <a:rPr lang="en-US" sz="3200" b="1" dirty="0" smtClean="0"/>
              <a:t>, Carlos </a:t>
            </a:r>
            <a:r>
              <a:rPr lang="en-US" sz="3200" b="1" dirty="0" err="1" smtClean="0"/>
              <a:t>Maltzahn</a:t>
            </a:r>
            <a:r>
              <a:rPr lang="en-US" sz="3200" b="1" dirty="0" smtClean="0"/>
              <a:t>, Ivo Jimenez</a:t>
            </a:r>
          </a:p>
          <a:p>
            <a:r>
              <a:rPr lang="en-US" sz="3600" dirty="0" smtClean="0"/>
              <a:t>12:40 </a:t>
            </a:r>
            <a:r>
              <a:rPr lang="mr-IN" sz="3600" dirty="0" smtClean="0"/>
              <a:t>–</a:t>
            </a:r>
            <a:r>
              <a:rPr lang="en-US" sz="3600" dirty="0" smtClean="0"/>
              <a:t> Discussion</a:t>
            </a:r>
          </a:p>
          <a:p>
            <a:r>
              <a:rPr lang="en-US" sz="3600" dirty="0" smtClean="0"/>
              <a:t>1:05 </a:t>
            </a:r>
            <a:r>
              <a:rPr lang="mr-IN" sz="3600" dirty="0" smtClean="0"/>
              <a:t>–</a:t>
            </a:r>
            <a:r>
              <a:rPr lang="en-US" sz="3600" dirty="0" smtClean="0"/>
              <a:t> Survey</a:t>
            </a:r>
          </a:p>
        </p:txBody>
      </p:sp>
    </p:spTree>
    <p:extLst>
      <p:ext uri="{BB962C8B-B14F-4D97-AF65-F5344CB8AC3E}">
        <p14:creationId xmlns:p14="http://schemas.microsoft.com/office/powerpoint/2010/main" val="534265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w Cen MT">
      <a:majorFont>
        <a:latin typeface="Tw Cen MT" panose="020B0602020104020603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1160</TotalTime>
  <Words>761</Words>
  <Application>Microsoft Macintosh PowerPoint</Application>
  <PresentationFormat>Widescreen</PresentationFormat>
  <Paragraphs>226</Paragraphs>
  <Slides>19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8" baseType="lpstr">
      <vt:lpstr>Calibri</vt:lpstr>
      <vt:lpstr>Consolas</vt:lpstr>
      <vt:lpstr>Mangal</vt:lpstr>
      <vt:lpstr>Menlo</vt:lpstr>
      <vt:lpstr>Monaco</vt:lpstr>
      <vt:lpstr>PT Sans</vt:lpstr>
      <vt:lpstr>Tw Cen MT</vt:lpstr>
      <vt:lpstr>Arial</vt:lpstr>
      <vt:lpstr>Office Theme</vt:lpstr>
      <vt:lpstr>BoF: Practical Reproducibility by Managing Experiments Like Software</vt:lpstr>
      <vt:lpstr>Agenda</vt:lpstr>
      <vt:lpstr>Terminology[1]</vt:lpstr>
      <vt:lpstr>Common Experimentation Workflow</vt:lpstr>
      <vt:lpstr>Analogies With Modern SE Practices (aka DevOps)</vt:lpstr>
      <vt:lpstr>DevOps View of The Experimentation Workflow</vt:lpstr>
      <vt:lpstr>What is DevOps?</vt:lpstr>
      <vt:lpstr>Scope of This BoF</vt:lpstr>
      <vt:lpstr>Agenda</vt:lpstr>
      <vt:lpstr>Practical Replicability Can Be Achieved Today</vt:lpstr>
      <vt:lpstr>Popper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ACM/Popper Badges</vt:lpstr>
      <vt:lpstr>Agenda</vt:lpstr>
      <vt:lpstr>Survey</vt:lpstr>
    </vt:vector>
  </TitlesOfParts>
  <Company/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BoF: Practial Reproducibility by Managing Experiments Like Software</dc:title>
  <dc:creator>Ivo Jimenez</dc:creator>
  <cp:lastModifiedBy>Ivo Jimenez</cp:lastModifiedBy>
  <cp:revision>20</cp:revision>
  <dcterms:created xsi:type="dcterms:W3CDTF">2017-11-14T21:28:26Z</dcterms:created>
  <dcterms:modified xsi:type="dcterms:W3CDTF">2017-11-15T18:48:33Z</dcterms:modified>
</cp:coreProperties>
</file>